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9" r:id="rId3"/>
    <p:sldId id="270" r:id="rId4"/>
    <p:sldId id="260" r:id="rId5"/>
    <p:sldId id="261" r:id="rId6"/>
    <p:sldId id="268" r:id="rId7"/>
    <p:sldId id="264" r:id="rId8"/>
    <p:sldId id="265" r:id="rId9"/>
    <p:sldId id="266" r:id="rId10"/>
    <p:sldId id="271" r:id="rId11"/>
    <p:sldId id="272" r:id="rId12"/>
    <p:sldId id="273" r:id="rId13"/>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4343" autoAdjust="0"/>
  </p:normalViewPr>
  <p:slideViewPr>
    <p:cSldViewPr snapToGrid="0">
      <p:cViewPr>
        <p:scale>
          <a:sx n="59" d="100"/>
          <a:sy n="59" d="100"/>
        </p:scale>
        <p:origin x="92" y="2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943E92D-B249-455D-B565-BE51859D7EF7}" type="datetimeFigureOut">
              <a:rPr lang="da-DK" smtClean="0"/>
              <a:t>03-04-2020</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927343-26AE-42C8-A520-6FA87C2B3571}" type="slidenum">
              <a:rPr lang="da-DK" smtClean="0"/>
              <a:t>‹nr.›</a:t>
            </a:fld>
            <a:endParaRPr lang="da-DK"/>
          </a:p>
        </p:txBody>
      </p:sp>
    </p:spTree>
    <p:extLst>
      <p:ext uri="{BB962C8B-B14F-4D97-AF65-F5344CB8AC3E}">
        <p14:creationId xmlns:p14="http://schemas.microsoft.com/office/powerpoint/2010/main" val="95814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Fortæl: </a:t>
            </a:r>
          </a:p>
          <a:p>
            <a:r>
              <a:rPr lang="da-DK" sz="1200" kern="1200" dirty="0">
                <a:solidFill>
                  <a:schemeClr val="tx1"/>
                </a:solidFill>
                <a:effectLst/>
                <a:latin typeface="+mn-lt"/>
                <a:ea typeface="+mn-ea"/>
                <a:cs typeface="+mn-cs"/>
              </a:rPr>
              <a:t>I dag</a:t>
            </a:r>
            <a:r>
              <a:rPr lang="da-DK" sz="1200" kern="1200" baseline="0" dirty="0">
                <a:solidFill>
                  <a:schemeClr val="tx1"/>
                </a:solidFill>
                <a:effectLst/>
                <a:latin typeface="+mn-lt"/>
                <a:ea typeface="+mn-ea"/>
                <a:cs typeface="+mn-cs"/>
              </a:rPr>
              <a:t> skal det handle om lungerne, og I skal både høre om, se, diskutere og opleve på jeres egen krop, hvor vigtige lungerne er, og mærke hvordan det føles, hvis de ikke er raske. </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Til læren</a:t>
            </a:r>
          </a:p>
          <a:p>
            <a:pPr marL="0" marR="0" lvl="0" indent="0" algn="l" defTabSz="457200" rtl="0" eaLnBrk="1" fontAlgn="auto" latinLnBrk="0" hangingPunct="1">
              <a:lnSpc>
                <a:spcPct val="100000"/>
              </a:lnSpc>
              <a:spcBef>
                <a:spcPts val="0"/>
              </a:spcBef>
              <a:spcAft>
                <a:spcPts val="0"/>
              </a:spcAft>
              <a:buClrTx/>
              <a:buSzTx/>
              <a:buFontTx/>
              <a:buNone/>
              <a:tabLst/>
              <a:defRPr/>
            </a:pPr>
            <a:r>
              <a:rPr lang="da-DK" sz="1200" kern="1200" baseline="0" dirty="0">
                <a:solidFill>
                  <a:schemeClr val="tx1"/>
                </a:solidFill>
                <a:effectLst/>
                <a:latin typeface="+mn-lt"/>
                <a:ea typeface="+mn-ea"/>
                <a:cs typeface="+mn-cs"/>
              </a:rPr>
              <a:t>Forløbet indeholder følgende: </a:t>
            </a:r>
          </a:p>
          <a:p>
            <a:r>
              <a:rPr lang="da-DK" sz="1200" kern="1200" baseline="0" dirty="0">
                <a:solidFill>
                  <a:schemeClr val="tx1"/>
                </a:solidFill>
                <a:effectLst/>
                <a:latin typeface="+mn-lt"/>
                <a:ea typeface="+mn-ea"/>
                <a:cs typeface="+mn-cs"/>
              </a:rPr>
              <a:t>Slide 1: Præsenter emnet</a:t>
            </a:r>
          </a:p>
          <a:p>
            <a:r>
              <a:rPr lang="da-DK" sz="1200" kern="1200" baseline="0" dirty="0">
                <a:solidFill>
                  <a:schemeClr val="tx1"/>
                </a:solidFill>
                <a:effectLst/>
                <a:latin typeface="+mn-lt"/>
                <a:ea typeface="+mn-ea"/>
                <a:cs typeface="+mn-cs"/>
              </a:rPr>
              <a:t>Slide 2: Film med lungemediciner </a:t>
            </a:r>
            <a:r>
              <a:rPr lang="da-DK" sz="1200" kern="1200" baseline="0" dirty="0" err="1">
                <a:solidFill>
                  <a:schemeClr val="tx1"/>
                </a:solidFill>
                <a:effectLst/>
                <a:latin typeface="+mn-lt"/>
                <a:ea typeface="+mn-ea"/>
                <a:cs typeface="+mn-cs"/>
              </a:rPr>
              <a:t>Howraman</a:t>
            </a:r>
            <a:r>
              <a:rPr lang="da-DK" sz="1200" kern="1200" baseline="0" dirty="0">
                <a:solidFill>
                  <a:schemeClr val="tx1"/>
                </a:solidFill>
                <a:effectLst/>
                <a:latin typeface="+mn-lt"/>
                <a:ea typeface="+mn-ea"/>
                <a:cs typeface="+mn-cs"/>
              </a:rPr>
              <a:t> </a:t>
            </a:r>
            <a:r>
              <a:rPr lang="da-DK" sz="1200" kern="1200" baseline="0" dirty="0" err="1">
                <a:solidFill>
                  <a:schemeClr val="tx1"/>
                </a:solidFill>
                <a:effectLst/>
                <a:latin typeface="+mn-lt"/>
                <a:ea typeface="+mn-ea"/>
                <a:cs typeface="+mn-cs"/>
              </a:rPr>
              <a:t>Meteran</a:t>
            </a:r>
            <a:r>
              <a:rPr lang="da-DK" sz="1200" kern="1200" baseline="0" dirty="0">
                <a:solidFill>
                  <a:schemeClr val="tx1"/>
                </a:solidFill>
                <a:effectLst/>
                <a:latin typeface="+mn-lt"/>
                <a:ea typeface="+mn-ea"/>
                <a:cs typeface="+mn-cs"/>
              </a:rPr>
              <a:t>: pas på dine lunger</a:t>
            </a:r>
          </a:p>
          <a:p>
            <a:pPr marL="0" marR="0" lvl="0" indent="0" algn="l" defTabSz="457200" rtl="0" eaLnBrk="1" fontAlgn="auto" latinLnBrk="0" hangingPunct="1">
              <a:lnSpc>
                <a:spcPct val="100000"/>
              </a:lnSpc>
              <a:spcBef>
                <a:spcPts val="0"/>
              </a:spcBef>
              <a:spcAft>
                <a:spcPts val="0"/>
              </a:spcAft>
              <a:buClrTx/>
              <a:buSzTx/>
              <a:buFontTx/>
              <a:buNone/>
              <a:tabLst/>
              <a:defRPr/>
            </a:pPr>
            <a:r>
              <a:rPr lang="da-DK" b="0" dirty="0">
                <a:ea typeface="ＭＳ Ｐゴシック" charset="0"/>
                <a:cs typeface="ＭＳ Ｐゴシック" charset="0"/>
              </a:rPr>
              <a:t>Slide 3: Film</a:t>
            </a:r>
            <a:r>
              <a:rPr lang="da-DK" b="0" baseline="0" dirty="0">
                <a:ea typeface="ＭＳ Ｐゴシック" charset="0"/>
                <a:cs typeface="ＭＳ Ｐゴシック" charset="0"/>
              </a:rPr>
              <a:t> med professor Torben Sigsgaard: beskyt dig mod partikler på arbejdspladsen</a:t>
            </a:r>
          </a:p>
          <a:p>
            <a:r>
              <a:rPr lang="da-DK" sz="1200" kern="1200" dirty="0">
                <a:solidFill>
                  <a:schemeClr val="tx1"/>
                </a:solidFill>
                <a:effectLst/>
                <a:latin typeface="+mn-lt"/>
                <a:ea typeface="+mn-ea"/>
                <a:cs typeface="+mn-cs"/>
              </a:rPr>
              <a:t>Slide</a:t>
            </a:r>
            <a:r>
              <a:rPr lang="da-DK" sz="1200" kern="1200" baseline="0" dirty="0">
                <a:solidFill>
                  <a:schemeClr val="tx1"/>
                </a:solidFill>
                <a:effectLst/>
                <a:latin typeface="+mn-lt"/>
                <a:ea typeface="+mn-ea"/>
                <a:cs typeface="+mn-cs"/>
              </a:rPr>
              <a:t> 4: Hvad ved I om lungerne?</a:t>
            </a:r>
          </a:p>
          <a:p>
            <a:r>
              <a:rPr lang="da-DK" sz="1200" kern="1200" baseline="0" dirty="0">
                <a:solidFill>
                  <a:schemeClr val="tx1"/>
                </a:solidFill>
                <a:effectLst/>
                <a:latin typeface="+mn-lt"/>
                <a:ea typeface="+mn-ea"/>
                <a:cs typeface="+mn-cs"/>
              </a:rPr>
              <a:t>Slide 5: Hvad sker der, når du trækker vejret?</a:t>
            </a:r>
          </a:p>
          <a:p>
            <a:r>
              <a:rPr lang="da-DK" sz="1200" kern="1200" baseline="0" dirty="0">
                <a:solidFill>
                  <a:schemeClr val="tx1"/>
                </a:solidFill>
                <a:effectLst/>
                <a:latin typeface="+mn-lt"/>
                <a:ea typeface="+mn-ea"/>
                <a:cs typeface="+mn-cs"/>
              </a:rPr>
              <a:t>Slide 6: Sugerørsøvelse</a:t>
            </a:r>
          </a:p>
          <a:p>
            <a:r>
              <a:rPr lang="da-DK" sz="1200" kern="1200" baseline="0" dirty="0">
                <a:solidFill>
                  <a:schemeClr val="tx1"/>
                </a:solidFill>
                <a:effectLst/>
                <a:latin typeface="+mn-lt"/>
                <a:ea typeface="+mn-ea"/>
                <a:cs typeface="+mn-cs"/>
              </a:rPr>
              <a:t>Slide 7: fysisk aktivitet og lungerne</a:t>
            </a:r>
          </a:p>
          <a:p>
            <a:r>
              <a:rPr lang="da-DK" sz="1200" kern="1200" baseline="0" dirty="0">
                <a:solidFill>
                  <a:schemeClr val="tx1"/>
                </a:solidFill>
                <a:effectLst/>
                <a:latin typeface="+mn-lt"/>
                <a:ea typeface="+mn-ea"/>
                <a:cs typeface="+mn-cs"/>
              </a:rPr>
              <a:t>Slide 8: Lunger og sundhed</a:t>
            </a:r>
          </a:p>
          <a:p>
            <a:r>
              <a:rPr lang="da-DK" sz="1200" kern="1200" baseline="0" dirty="0">
                <a:solidFill>
                  <a:schemeClr val="tx1"/>
                </a:solidFill>
                <a:effectLst/>
                <a:latin typeface="+mn-lt"/>
                <a:ea typeface="+mn-ea"/>
                <a:cs typeface="+mn-cs"/>
              </a:rPr>
              <a:t>Slide 9: Dilemmaer</a:t>
            </a:r>
          </a:p>
          <a:p>
            <a:r>
              <a:rPr lang="da-DK" sz="1200" kern="1200" baseline="0" dirty="0">
                <a:solidFill>
                  <a:schemeClr val="tx1"/>
                </a:solidFill>
                <a:effectLst/>
                <a:latin typeface="+mn-lt"/>
                <a:ea typeface="+mn-ea"/>
                <a:cs typeface="+mn-cs"/>
              </a:rPr>
              <a:t>Slide 10: Tak for i dag</a:t>
            </a:r>
          </a:p>
          <a:p>
            <a:r>
              <a:rPr lang="da-DK" sz="1200" kern="1200" baseline="0" dirty="0">
                <a:solidFill>
                  <a:schemeClr val="tx1"/>
                </a:solidFill>
                <a:effectLst/>
                <a:latin typeface="+mn-lt"/>
                <a:ea typeface="+mn-ea"/>
                <a:cs typeface="+mn-cs"/>
              </a:rPr>
              <a:t>Slide 11-12: </a:t>
            </a:r>
            <a:r>
              <a:rPr lang="da-DK" sz="1200" kern="1200" baseline="0" dirty="0" err="1">
                <a:solidFill>
                  <a:schemeClr val="tx1"/>
                </a:solidFill>
                <a:effectLst/>
                <a:latin typeface="+mn-lt"/>
                <a:ea typeface="+mn-ea"/>
                <a:cs typeface="+mn-cs"/>
              </a:rPr>
              <a:t>Inspirationsappendix</a:t>
            </a:r>
            <a:endParaRPr lang="da-DK" sz="1200" kern="1200" baseline="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Undervisningsforløbene lægger op til aktiv undervisningsdeltagelse, hvor eleverne er med til at skabe viden, og læreren </a:t>
            </a:r>
            <a:r>
              <a:rPr lang="da-DK" sz="1200" kern="1200" dirty="0" err="1">
                <a:solidFill>
                  <a:schemeClr val="tx1"/>
                </a:solidFill>
                <a:effectLst/>
                <a:latin typeface="+mn-lt"/>
                <a:ea typeface="+mn-ea"/>
                <a:cs typeface="+mn-cs"/>
              </a:rPr>
              <a:t>faciliterer</a:t>
            </a:r>
            <a:r>
              <a:rPr lang="da-DK" sz="1200" kern="1200" dirty="0">
                <a:solidFill>
                  <a:schemeClr val="tx1"/>
                </a:solidFill>
                <a:effectLst/>
                <a:latin typeface="+mn-lt"/>
                <a:ea typeface="+mn-ea"/>
                <a:cs typeface="+mn-cs"/>
              </a:rPr>
              <a:t> processen. </a:t>
            </a:r>
          </a:p>
          <a:p>
            <a:r>
              <a:rPr lang="da-DK" sz="1200" kern="1200" dirty="0">
                <a:solidFill>
                  <a:schemeClr val="tx1"/>
                </a:solidFill>
                <a:effectLst/>
                <a:latin typeface="+mn-lt"/>
                <a:ea typeface="+mn-ea"/>
                <a:cs typeface="+mn-cs"/>
              </a:rPr>
              <a:t>Oplægget om sundhed og lunger bygger på en vekslen mellem videns tilegnelse gennem faglige</a:t>
            </a:r>
            <a:r>
              <a:rPr lang="da-DK" sz="1200" kern="1200" baseline="0" dirty="0">
                <a:solidFill>
                  <a:schemeClr val="tx1"/>
                </a:solidFill>
                <a:effectLst/>
                <a:latin typeface="+mn-lt"/>
                <a:ea typeface="+mn-ea"/>
                <a:cs typeface="+mn-cs"/>
              </a:rPr>
              <a:t> input</a:t>
            </a:r>
            <a:r>
              <a:rPr lang="da-DK" sz="1200" kern="1200" dirty="0">
                <a:solidFill>
                  <a:schemeClr val="tx1"/>
                </a:solidFill>
                <a:effectLst/>
                <a:latin typeface="+mn-lt"/>
                <a:ea typeface="+mn-ea"/>
                <a:cs typeface="+mn-cs"/>
              </a:rPr>
              <a:t> og øvelser, hvor eleverne på egen krop mærker, hvor vigtige lungerne er, og hvordan det kan føles når de ikke er raske. Under hver slide er der kommentarer og stikord med baggrundsinformation til dig som lærer, samt beskrivelse af øvelserne.</a:t>
            </a:r>
          </a:p>
          <a:p>
            <a:endParaRPr lang="da-DK" sz="1200" kern="1200" dirty="0">
              <a:solidFill>
                <a:schemeClr val="tx1"/>
              </a:solidFill>
              <a:effectLst/>
              <a:latin typeface="+mn-lt"/>
              <a:ea typeface="+mn-ea"/>
              <a:cs typeface="+mn-cs"/>
            </a:endParaRPr>
          </a:p>
        </p:txBody>
      </p:sp>
      <p:sp>
        <p:nvSpPr>
          <p:cNvPr id="4" name="Pladsholder til diasnummer 3"/>
          <p:cNvSpPr>
            <a:spLocks noGrp="1"/>
          </p:cNvSpPr>
          <p:nvPr>
            <p:ph type="sldNum" sz="quarter" idx="10"/>
          </p:nvPr>
        </p:nvSpPr>
        <p:spPr/>
        <p:txBody>
          <a:bodyPr/>
          <a:lstStyle/>
          <a:p>
            <a:fld id="{35EEEB6A-EA6E-4FD3-A919-161ACC4812A1}" type="slidenum">
              <a:rPr lang="da-DK" smtClean="0"/>
              <a:t>1</a:t>
            </a:fld>
            <a:endParaRPr lang="da-DK"/>
          </a:p>
        </p:txBody>
      </p:sp>
    </p:spTree>
    <p:extLst>
      <p:ext uri="{BB962C8B-B14F-4D97-AF65-F5344CB8AC3E}">
        <p14:creationId xmlns:p14="http://schemas.microsoft.com/office/powerpoint/2010/main" val="317680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5927343-26AE-42C8-A520-6FA87C2B3571}" type="slidenum">
              <a:rPr lang="da-DK" smtClean="0"/>
              <a:t>10</a:t>
            </a:fld>
            <a:endParaRPr lang="da-DK"/>
          </a:p>
        </p:txBody>
      </p:sp>
    </p:spTree>
    <p:extLst>
      <p:ext uri="{BB962C8B-B14F-4D97-AF65-F5344CB8AC3E}">
        <p14:creationId xmlns:p14="http://schemas.microsoft.com/office/powerpoint/2010/main" val="406005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 de næste</a:t>
            </a:r>
            <a:r>
              <a:rPr lang="da-DK" baseline="0" dirty="0"/>
              <a:t> slides har vi samlet de øvrige materialer, der er udviklet i forbindelse med projektet ”Friske lunger i arbejde”. Forude diskussionen af dilemmakortene kan eleverne udfyldte de såkaldte kontraktkort. Det giver eleverne mulighed for at gå sammen i par og indgå en aftale om, at de vil ændre på en vane, fx at ryge – eller blive bedre til at tage masken på, når de er på arbejde </a:t>
            </a:r>
            <a:endParaRPr lang="da-DK" dirty="0"/>
          </a:p>
        </p:txBody>
      </p:sp>
      <p:sp>
        <p:nvSpPr>
          <p:cNvPr id="4" name="Pladsholder til slidenummer 3"/>
          <p:cNvSpPr>
            <a:spLocks noGrp="1"/>
          </p:cNvSpPr>
          <p:nvPr>
            <p:ph type="sldNum" sz="quarter" idx="10"/>
          </p:nvPr>
        </p:nvSpPr>
        <p:spPr/>
        <p:txBody>
          <a:bodyPr/>
          <a:lstStyle/>
          <a:p>
            <a:fld id="{B5927343-26AE-42C8-A520-6FA87C2B3571}" type="slidenum">
              <a:rPr lang="da-DK" smtClean="0"/>
              <a:t>11</a:t>
            </a:fld>
            <a:endParaRPr lang="da-DK"/>
          </a:p>
        </p:txBody>
      </p:sp>
    </p:spTree>
    <p:extLst>
      <p:ext uri="{BB962C8B-B14F-4D97-AF65-F5344CB8AC3E}">
        <p14:creationId xmlns:p14="http://schemas.microsoft.com/office/powerpoint/2010/main" val="2970727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Plakater</a:t>
            </a:r>
            <a:r>
              <a:rPr lang="da-DK" dirty="0"/>
              <a:t> </a:t>
            </a:r>
          </a:p>
          <a:p>
            <a:endParaRPr lang="da-DK" dirty="0"/>
          </a:p>
          <a:p>
            <a:r>
              <a:rPr lang="da-DK" dirty="0"/>
              <a:t>Plakater kan fås ved at rette henvendelse</a:t>
            </a:r>
            <a:r>
              <a:rPr lang="da-DK" baseline="0" dirty="0"/>
              <a:t> til Una Arnbjørn (una.arnbjorn@3f.dk) eller Mette Møller Grout mette.grout@3f.dk) </a:t>
            </a:r>
            <a:endParaRPr lang="da-DK" dirty="0"/>
          </a:p>
          <a:p>
            <a:endParaRPr lang="da-DK" dirty="0"/>
          </a:p>
          <a:p>
            <a:r>
              <a:rPr lang="da-DK" b="1" dirty="0"/>
              <a:t>Dilemmakort</a:t>
            </a:r>
            <a:r>
              <a:rPr lang="da-DK" b="1" baseline="0" dirty="0"/>
              <a:t> og kontrakter</a:t>
            </a:r>
            <a:r>
              <a:rPr lang="da-DK" dirty="0"/>
              <a:t> </a:t>
            </a:r>
          </a:p>
          <a:p>
            <a:endParaRPr lang="da-DK" dirty="0"/>
          </a:p>
          <a:p>
            <a:r>
              <a:rPr lang="da-DK" dirty="0"/>
              <a:t>Du</a:t>
            </a:r>
            <a:r>
              <a:rPr lang="da-DK" baseline="0" dirty="0"/>
              <a:t> finder link til samtlige dilemmakort på </a:t>
            </a:r>
            <a:r>
              <a:rPr lang="da-DK" dirty="0"/>
              <a:t>http://www.lungerpåarbejde.dk/</a:t>
            </a:r>
            <a:r>
              <a:rPr lang="da-DK" dirty="0" err="1"/>
              <a:t>content</a:t>
            </a:r>
            <a:r>
              <a:rPr lang="da-DK" dirty="0"/>
              <a:t>/tema-5-g%C3%B8r</a:t>
            </a:r>
          </a:p>
          <a:p>
            <a:endParaRPr lang="da-DK" dirty="0"/>
          </a:p>
          <a:p>
            <a:r>
              <a:rPr lang="da-DK" dirty="0"/>
              <a:t>Kontrakter: http://www.lungerpåarbejde.dk/</a:t>
            </a:r>
            <a:r>
              <a:rPr lang="da-DK" dirty="0" err="1"/>
              <a:t>content</a:t>
            </a:r>
            <a:r>
              <a:rPr lang="da-DK" dirty="0"/>
              <a:t>/tema-5-g%C3%B8r</a:t>
            </a:r>
          </a:p>
          <a:p>
            <a:endParaRPr lang="da-DK" dirty="0"/>
          </a:p>
        </p:txBody>
      </p:sp>
      <p:sp>
        <p:nvSpPr>
          <p:cNvPr id="4" name="Pladsholder til slidenummer 3"/>
          <p:cNvSpPr>
            <a:spLocks noGrp="1"/>
          </p:cNvSpPr>
          <p:nvPr>
            <p:ph type="sldNum" sz="quarter" idx="10"/>
          </p:nvPr>
        </p:nvSpPr>
        <p:spPr/>
        <p:txBody>
          <a:bodyPr/>
          <a:lstStyle/>
          <a:p>
            <a:fld id="{B5927343-26AE-42C8-A520-6FA87C2B3571}" type="slidenum">
              <a:rPr lang="da-DK" smtClean="0"/>
              <a:t>12</a:t>
            </a:fld>
            <a:endParaRPr lang="da-DK"/>
          </a:p>
        </p:txBody>
      </p:sp>
    </p:spTree>
    <p:extLst>
      <p:ext uri="{BB962C8B-B14F-4D97-AF65-F5344CB8AC3E}">
        <p14:creationId xmlns:p14="http://schemas.microsoft.com/office/powerpoint/2010/main" val="150212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Start</a:t>
            </a:r>
            <a:r>
              <a:rPr lang="da-DK" baseline="0" dirty="0"/>
              <a:t> lektionen ved at vise denne første af to film om lungerne</a:t>
            </a:r>
            <a:endParaRPr lang="da-DK" dirty="0"/>
          </a:p>
        </p:txBody>
      </p:sp>
      <p:sp>
        <p:nvSpPr>
          <p:cNvPr id="4" name="Pladsholder til slidenummer 3"/>
          <p:cNvSpPr>
            <a:spLocks noGrp="1"/>
          </p:cNvSpPr>
          <p:nvPr>
            <p:ph type="sldNum" sz="quarter" idx="10"/>
          </p:nvPr>
        </p:nvSpPr>
        <p:spPr/>
        <p:txBody>
          <a:bodyPr/>
          <a:lstStyle/>
          <a:p>
            <a:fld id="{B5927343-26AE-42C8-A520-6FA87C2B3571}" type="slidenum">
              <a:rPr lang="da-DK" smtClean="0"/>
              <a:t>2</a:t>
            </a:fld>
            <a:endParaRPr lang="da-DK"/>
          </a:p>
        </p:txBody>
      </p:sp>
    </p:spTree>
    <p:extLst>
      <p:ext uri="{BB962C8B-B14F-4D97-AF65-F5344CB8AC3E}">
        <p14:creationId xmlns:p14="http://schemas.microsoft.com/office/powerpoint/2010/main" val="14676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5927343-26AE-42C8-A520-6FA87C2B3571}" type="slidenum">
              <a:rPr lang="da-DK" smtClean="0"/>
              <a:t>3</a:t>
            </a:fld>
            <a:endParaRPr lang="da-DK"/>
          </a:p>
        </p:txBody>
      </p:sp>
    </p:spTree>
    <p:extLst>
      <p:ext uri="{BB962C8B-B14F-4D97-AF65-F5344CB8AC3E}">
        <p14:creationId xmlns:p14="http://schemas.microsoft.com/office/powerpoint/2010/main" val="249352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22275" y="1241425"/>
            <a:ext cx="5953125" cy="3349625"/>
          </a:xfrm>
        </p:spPr>
      </p:sp>
      <p:sp>
        <p:nvSpPr>
          <p:cNvPr id="3" name="슬라이드 노트 개체 틀 2"/>
          <p:cNvSpPr>
            <a:spLocks noGrp="1"/>
          </p:cNvSpPr>
          <p:nvPr>
            <p:ph type="body" idx="1"/>
          </p:nvPr>
        </p:nvSpPr>
        <p:spPr/>
        <p:txBody>
          <a:bodyPr/>
          <a:lstStyle/>
          <a:p>
            <a:pPr eaLnBrk="1" hangingPunct="1">
              <a:lnSpc>
                <a:spcPct val="80000"/>
              </a:lnSpc>
              <a:spcBef>
                <a:spcPct val="0"/>
              </a:spcBef>
            </a:pPr>
            <a:r>
              <a:rPr lang="da-DK" b="0" baseline="0" noProof="0" dirty="0">
                <a:latin typeface="Calibri" charset="0"/>
              </a:rPr>
              <a:t>Spørg </a:t>
            </a:r>
            <a:r>
              <a:rPr lang="da-DK" baseline="0" noProof="0" dirty="0">
                <a:latin typeface="Calibri" charset="0"/>
              </a:rPr>
              <a:t>eleverne, hvad de ved omkring lungerne, så du kan tage udgangspunkt i deres viden.</a:t>
            </a:r>
          </a:p>
          <a:p>
            <a:pPr eaLnBrk="1" hangingPunct="1">
              <a:lnSpc>
                <a:spcPct val="80000"/>
              </a:lnSpc>
              <a:spcBef>
                <a:spcPct val="0"/>
              </a:spcBef>
            </a:pPr>
            <a:endParaRPr lang="da-DK" baseline="0" noProof="0" dirty="0">
              <a:latin typeface="Calibri" charset="0"/>
            </a:endParaRPr>
          </a:p>
          <a:p>
            <a:pPr marL="0" marR="0" lvl="0" indent="0" algn="l" defTabSz="924458" rtl="0" eaLnBrk="1" fontAlgn="base" latinLnBrk="0" hangingPunct="1">
              <a:lnSpc>
                <a:spcPct val="80000"/>
              </a:lnSpc>
              <a:spcBef>
                <a:spcPct val="0"/>
              </a:spcBef>
              <a:spcAft>
                <a:spcPct val="0"/>
              </a:spcAft>
              <a:buClrTx/>
              <a:buSzTx/>
              <a:buFontTx/>
              <a:buNone/>
              <a:tabLst/>
              <a:defRPr/>
            </a:pPr>
            <a:r>
              <a:rPr lang="da-DK" b="1" noProof="0" dirty="0">
                <a:latin typeface="Calibri" charset="0"/>
              </a:rPr>
              <a:t>Spørg</a:t>
            </a:r>
            <a:r>
              <a:rPr lang="da-DK" b="1" baseline="0" noProof="0" dirty="0">
                <a:latin typeface="Calibri" charset="0"/>
              </a:rPr>
              <a:t>: </a:t>
            </a:r>
          </a:p>
          <a:p>
            <a:pPr marL="228600" indent="-228600" eaLnBrk="1" hangingPunct="1">
              <a:lnSpc>
                <a:spcPct val="80000"/>
              </a:lnSpc>
              <a:spcBef>
                <a:spcPct val="0"/>
              </a:spcBef>
              <a:buFont typeface="+mj-lt"/>
              <a:buAutoNum type="arabicPeriod"/>
            </a:pPr>
            <a:r>
              <a:rPr lang="da-DK" baseline="0" noProof="0" dirty="0">
                <a:latin typeface="Calibri" charset="0"/>
              </a:rPr>
              <a:t>Hvor sidder lungerne?</a:t>
            </a:r>
          </a:p>
          <a:p>
            <a:pPr marL="228600" indent="-228600" eaLnBrk="1" hangingPunct="1">
              <a:lnSpc>
                <a:spcPct val="80000"/>
              </a:lnSpc>
              <a:spcBef>
                <a:spcPct val="0"/>
              </a:spcBef>
              <a:buFont typeface="+mj-lt"/>
              <a:buAutoNum type="arabicPeriod"/>
            </a:pPr>
            <a:r>
              <a:rPr lang="da-DK" baseline="0" noProof="0" dirty="0">
                <a:latin typeface="Calibri" charset="0"/>
              </a:rPr>
              <a:t>Hvor mange lunger har vi, og hvad består de af?</a:t>
            </a:r>
          </a:p>
          <a:p>
            <a:pPr marL="228600" indent="-228600" eaLnBrk="1" hangingPunct="1">
              <a:lnSpc>
                <a:spcPct val="80000"/>
              </a:lnSpc>
              <a:spcBef>
                <a:spcPct val="0"/>
              </a:spcBef>
              <a:buFont typeface="+mj-lt"/>
              <a:buAutoNum type="arabicPeriod"/>
            </a:pPr>
            <a:r>
              <a:rPr lang="da-DK" baseline="0" noProof="0" dirty="0">
                <a:latin typeface="Calibri" charset="0"/>
              </a:rPr>
              <a:t>Hvad bruger vi lungerne til? Og hvornår?</a:t>
            </a:r>
          </a:p>
          <a:p>
            <a:pPr marL="228600" indent="-228600" eaLnBrk="1" hangingPunct="1">
              <a:lnSpc>
                <a:spcPct val="80000"/>
              </a:lnSpc>
              <a:spcBef>
                <a:spcPct val="0"/>
              </a:spcBef>
              <a:buFont typeface="+mj-lt"/>
              <a:buAutoNum type="arabicPeriod"/>
            </a:pPr>
            <a:r>
              <a:rPr lang="da-DK" baseline="0" noProof="0" dirty="0">
                <a:latin typeface="Calibri" charset="0"/>
              </a:rPr>
              <a:t>Hvad sker der i lungerne?</a:t>
            </a:r>
          </a:p>
          <a:p>
            <a:pPr marL="228600" indent="-228600" eaLnBrk="1" hangingPunct="1">
              <a:lnSpc>
                <a:spcPct val="80000"/>
              </a:lnSpc>
              <a:spcBef>
                <a:spcPct val="0"/>
              </a:spcBef>
              <a:buFont typeface="+mj-lt"/>
              <a:buAutoNum type="arabicPeriod"/>
            </a:pPr>
            <a:r>
              <a:rPr lang="da-DK" baseline="0" noProof="0" dirty="0">
                <a:latin typeface="Calibri" charset="0"/>
              </a:rPr>
              <a:t>Kan man leve med kun en lunge – eller helt uden?</a:t>
            </a:r>
          </a:p>
          <a:p>
            <a:pPr eaLnBrk="1" hangingPunct="1">
              <a:lnSpc>
                <a:spcPct val="80000"/>
              </a:lnSpc>
              <a:spcBef>
                <a:spcPct val="0"/>
              </a:spcBef>
            </a:pPr>
            <a:endParaRPr lang="da-DK" baseline="0" noProof="0" dirty="0">
              <a:latin typeface="Calibri" charset="0"/>
            </a:endParaRPr>
          </a:p>
          <a:p>
            <a:pPr eaLnBrk="1" hangingPunct="1">
              <a:lnSpc>
                <a:spcPct val="80000"/>
              </a:lnSpc>
              <a:spcBef>
                <a:spcPct val="0"/>
              </a:spcBef>
            </a:pPr>
            <a:r>
              <a:rPr lang="da-DK" u="sng" baseline="0" noProof="0" dirty="0">
                <a:latin typeface="Calibri" charset="0"/>
              </a:rPr>
              <a:t>Baggrundsviden til læren</a:t>
            </a:r>
          </a:p>
          <a:p>
            <a:pPr defTabSz="924458" fontAlgn="base">
              <a:lnSpc>
                <a:spcPct val="80000"/>
              </a:lnSpc>
              <a:spcBef>
                <a:spcPct val="0"/>
              </a:spcBef>
              <a:spcAft>
                <a:spcPct val="0"/>
              </a:spcAft>
              <a:defRPr/>
            </a:pPr>
            <a:endParaRPr lang="da-DK" b="1" dirty="0">
              <a:ea typeface="ＭＳ Ｐゴシック" charset="0"/>
              <a:cs typeface="ＭＳ Ｐゴシック" charset="0"/>
            </a:endParaRPr>
          </a:p>
          <a:p>
            <a:pPr defTabSz="924458" fontAlgn="base">
              <a:lnSpc>
                <a:spcPct val="80000"/>
              </a:lnSpc>
              <a:spcBef>
                <a:spcPct val="0"/>
              </a:spcBef>
              <a:spcAft>
                <a:spcPct val="0"/>
              </a:spcAft>
              <a:defRPr/>
            </a:pPr>
            <a:r>
              <a:rPr lang="da-DK" b="1" dirty="0">
                <a:ea typeface="ＭＳ Ｐゴシック" charset="0"/>
                <a:cs typeface="ＭＳ Ｐゴシック" charset="0"/>
              </a:rPr>
              <a:t>Hvor sidder Lungerne: </a:t>
            </a:r>
            <a:r>
              <a:rPr lang="da-DK" dirty="0">
                <a:ea typeface="ＭＳ Ｐゴシック" charset="0"/>
                <a:cs typeface="ＭＳ Ｐゴシック" charset="0"/>
              </a:rPr>
              <a:t>Mennesket har to lunger,</a:t>
            </a:r>
            <a:r>
              <a:rPr lang="da-DK" baseline="0" dirty="0">
                <a:ea typeface="ＭＳ Ｐゴシック" charset="0"/>
                <a:cs typeface="ＭＳ Ｐゴシック" charset="0"/>
              </a:rPr>
              <a:t> som </a:t>
            </a:r>
            <a:r>
              <a:rPr lang="da-DK" dirty="0">
                <a:ea typeface="ＭＳ Ｐゴシック" charset="0"/>
                <a:cs typeface="ＭＳ Ｐゴシック" charset="0"/>
              </a:rPr>
              <a:t>sidder bag ribbenene. Den højre lunge er delt i tre dele (lapper) og venstre i to. Venstre lunge er lidt mindre end højre, da hjertet tager lidt af pladsen. </a:t>
            </a:r>
          </a:p>
          <a:p>
            <a:pPr defTabSz="924458" fontAlgn="base">
              <a:lnSpc>
                <a:spcPct val="80000"/>
              </a:lnSpc>
              <a:spcBef>
                <a:spcPct val="0"/>
              </a:spcBef>
              <a:spcAft>
                <a:spcPct val="0"/>
              </a:spcAft>
              <a:defRPr/>
            </a:pPr>
            <a:endParaRPr lang="da-DK" dirty="0">
              <a:ea typeface="ＭＳ Ｐゴシック" charset="0"/>
              <a:cs typeface="ＭＳ Ｐゴシック" charset="0"/>
            </a:endParaRPr>
          </a:p>
          <a:p>
            <a:pPr marL="0" marR="0" indent="0" algn="l" defTabSz="924458" rtl="0" eaLnBrk="1" fontAlgn="base" latinLnBrk="0" hangingPunct="1">
              <a:lnSpc>
                <a:spcPct val="80000"/>
              </a:lnSpc>
              <a:spcBef>
                <a:spcPct val="0"/>
              </a:spcBef>
              <a:spcAft>
                <a:spcPct val="0"/>
              </a:spcAft>
              <a:buClrTx/>
              <a:buSzTx/>
              <a:buFontTx/>
              <a:buNone/>
              <a:tabLst/>
              <a:defRPr/>
            </a:pPr>
            <a:r>
              <a:rPr lang="da-DK" b="1" dirty="0">
                <a:ea typeface="ＭＳ Ｐゴシック" charset="0"/>
                <a:cs typeface="ＭＳ Ｐゴシック" charset="0"/>
              </a:rPr>
              <a:t>Lungerne</a:t>
            </a:r>
            <a:r>
              <a:rPr lang="da-DK" dirty="0">
                <a:ea typeface="ＭＳ Ｐゴシック" charset="0"/>
                <a:cs typeface="ＭＳ Ｐゴシック" charset="0"/>
              </a:rPr>
              <a:t> består af et bronkiesystem, der ligner et træ uden blade, men vendt på hovedet. Derfor kaldes det ofte for bronkietræet. Systemet starter med et stort bronkierør, der deler sig et utal af gange og ender i bitte små lungeblærer (dem er der 300-450 millioner af). Det er her ilt (O</a:t>
            </a:r>
            <a:r>
              <a:rPr lang="da-DK" baseline="-25000" dirty="0">
                <a:ea typeface="ＭＳ Ｐゴシック" charset="0"/>
                <a:cs typeface="ＭＳ Ｐゴシック" charset="0"/>
              </a:rPr>
              <a:t>2</a:t>
            </a:r>
            <a:r>
              <a:rPr lang="da-DK" dirty="0">
                <a:ea typeface="ＭＳ Ｐゴシック" charset="0"/>
                <a:cs typeface="ＭＳ Ｐゴシック" charset="0"/>
              </a:rPr>
              <a:t>) og kuldioxid (CO</a:t>
            </a:r>
            <a:r>
              <a:rPr lang="da-DK" baseline="-25000" dirty="0">
                <a:ea typeface="ＭＳ Ｐゴシック" charset="0"/>
                <a:cs typeface="ＭＳ Ｐゴシック" charset="0"/>
              </a:rPr>
              <a:t>2</a:t>
            </a:r>
            <a:r>
              <a:rPr lang="da-DK" dirty="0">
                <a:ea typeface="ＭＳ Ｐゴシック" charset="0"/>
                <a:cs typeface="ＭＳ Ｐゴシック" charset="0"/>
              </a:rPr>
              <a:t>) transporteres (udveksles) mellem blodet og lungerne.</a:t>
            </a:r>
          </a:p>
          <a:p>
            <a:pPr marL="0" marR="0" indent="0" algn="l" defTabSz="924458" rtl="0" eaLnBrk="1" fontAlgn="base" latinLnBrk="0" hangingPunct="1">
              <a:lnSpc>
                <a:spcPct val="80000"/>
              </a:lnSpc>
              <a:spcBef>
                <a:spcPct val="0"/>
              </a:spcBef>
              <a:spcAft>
                <a:spcPct val="0"/>
              </a:spcAft>
              <a:buClrTx/>
              <a:buSzTx/>
              <a:buFontTx/>
              <a:buNone/>
              <a:tabLst/>
              <a:defRPr/>
            </a:pPr>
            <a:r>
              <a:rPr lang="da-DK" dirty="0">
                <a:ea typeface="ＭＳ Ｐゴシック" charset="0"/>
                <a:cs typeface="ＭＳ Ｐゴシック" charset="0"/>
              </a:rPr>
              <a:t>Der kommer 5-6 l luft ind i lungerne hvert minut. Lungerne har en stor overflade, der ville dække ca. 80 – 120 m</a:t>
            </a:r>
            <a:r>
              <a:rPr lang="da-DK" baseline="30000" dirty="0">
                <a:ea typeface="ＭＳ Ｐゴシック" charset="0"/>
                <a:cs typeface="ＭＳ Ｐゴシック" charset="0"/>
              </a:rPr>
              <a:t>2</a:t>
            </a:r>
            <a:r>
              <a:rPr lang="da-DK" dirty="0">
                <a:ea typeface="ＭＳ Ｐゴシック" charset="0"/>
                <a:cs typeface="ＭＳ Ｐゴシック" charset="0"/>
              </a:rPr>
              <a:t>, hvis de blev bredt ud. Det svarer til en halv tennisbane. Den store overflade er altafgørende for optagelsen af ilt til kroppens celler.</a:t>
            </a:r>
          </a:p>
          <a:p>
            <a:pPr defTabSz="924458" fontAlgn="base">
              <a:lnSpc>
                <a:spcPct val="80000"/>
              </a:lnSpc>
              <a:spcBef>
                <a:spcPct val="0"/>
              </a:spcBef>
              <a:spcAft>
                <a:spcPct val="0"/>
              </a:spcAft>
              <a:defRPr/>
            </a:pPr>
            <a:endParaRPr lang="da-DK" dirty="0">
              <a:ea typeface="ＭＳ Ｐゴシック" charset="0"/>
              <a:cs typeface="ＭＳ Ｐゴシック" charset="0"/>
            </a:endParaRPr>
          </a:p>
          <a:p>
            <a:pPr defTabSz="924458" fontAlgn="base">
              <a:lnSpc>
                <a:spcPct val="80000"/>
              </a:lnSpc>
              <a:spcBef>
                <a:spcPct val="0"/>
              </a:spcBef>
              <a:spcAft>
                <a:spcPct val="0"/>
              </a:spcAft>
              <a:defRPr/>
            </a:pPr>
            <a:r>
              <a:rPr lang="da-DK" b="1" dirty="0">
                <a:ea typeface="ＭＳ Ｐゴシック" charset="0"/>
                <a:cs typeface="ＭＳ Ｐゴシック" charset="0"/>
              </a:rPr>
              <a:t>Lungernes vigtigste opgave </a:t>
            </a:r>
            <a:r>
              <a:rPr lang="da-DK" dirty="0">
                <a:ea typeface="ＭＳ Ｐゴシック" charset="0"/>
                <a:cs typeface="ＭＳ Ｐゴシック" charset="0"/>
              </a:rPr>
              <a:t>er at sørge for, at der kommer tilstrækkeligt med ilt ud i blodet og at fjerne affaldsstoffet kuldioxid, så cellerne i hele kroppen får tilstrækkeligt med ilt til at fungere. Denne udveksling sker gennem vejrtrækningen, der består af to processer – indånding og </a:t>
            </a:r>
            <a:r>
              <a:rPr lang="da-DK" dirty="0" err="1">
                <a:ea typeface="ＭＳ Ｐゴシック" charset="0"/>
                <a:cs typeface="ＭＳ Ｐゴシック" charset="0"/>
              </a:rPr>
              <a:t>udåndning</a:t>
            </a:r>
            <a:r>
              <a:rPr lang="da-DK" dirty="0">
                <a:ea typeface="ＭＳ Ｐゴシック" charset="0"/>
                <a:cs typeface="ＭＳ Ｐゴシック" charset="0"/>
              </a:rPr>
              <a:t>.</a:t>
            </a:r>
          </a:p>
          <a:p>
            <a:pPr defTabSz="924458" fontAlgn="base">
              <a:lnSpc>
                <a:spcPct val="80000"/>
              </a:lnSpc>
              <a:spcBef>
                <a:spcPct val="0"/>
              </a:spcBef>
              <a:spcAft>
                <a:spcPct val="0"/>
              </a:spcAft>
              <a:defRPr/>
            </a:pPr>
            <a:endParaRPr lang="da-DK" dirty="0">
              <a:ea typeface="ＭＳ Ｐゴシック" charset="0"/>
              <a:cs typeface="ＭＳ Ｐゴシック" charset="0"/>
            </a:endParaRPr>
          </a:p>
          <a:p>
            <a:pPr marL="0" marR="0" indent="0" algn="l" defTabSz="924458" rtl="0" eaLnBrk="1" fontAlgn="base" latinLnBrk="0" hangingPunct="1">
              <a:lnSpc>
                <a:spcPct val="80000"/>
              </a:lnSpc>
              <a:spcBef>
                <a:spcPct val="0"/>
              </a:spcBef>
              <a:spcAft>
                <a:spcPct val="0"/>
              </a:spcAft>
              <a:buClrTx/>
              <a:buSzTx/>
              <a:buFontTx/>
              <a:buNone/>
              <a:tabLst/>
              <a:defRPr/>
            </a:pPr>
            <a:r>
              <a:rPr lang="da-DK" dirty="0">
                <a:ea typeface="ＭＳ Ｐゴシック" charset="0"/>
                <a:cs typeface="ＭＳ Ｐゴシック" charset="0"/>
              </a:rPr>
              <a:t>Lungerne er en del af et kredsløb.</a:t>
            </a:r>
            <a:r>
              <a:rPr lang="da-DK" baseline="0" dirty="0">
                <a:ea typeface="ＭＳ Ｐゴシック" charset="0"/>
                <a:cs typeface="ＭＳ Ｐゴシック" charset="0"/>
              </a:rPr>
              <a:t> Hjertet pumper blodet rundt i kroppen bl.a. forbi lungerne. Når blodet kommer forbi lungerne, sker udvekslingen mellem </a:t>
            </a:r>
            <a:r>
              <a:rPr lang="da-DK" dirty="0">
                <a:ea typeface="ＭＳ Ｐゴシック" charset="0"/>
                <a:cs typeface="ＭＳ Ｐゴシック" charset="0"/>
              </a:rPr>
              <a:t>ilt (O</a:t>
            </a:r>
            <a:r>
              <a:rPr lang="da-DK" baseline="-25000" dirty="0">
                <a:ea typeface="ＭＳ Ｐゴシック" charset="0"/>
                <a:cs typeface="ＭＳ Ｐゴシック" charset="0"/>
              </a:rPr>
              <a:t>2</a:t>
            </a:r>
            <a:r>
              <a:rPr lang="da-DK" dirty="0">
                <a:ea typeface="ＭＳ Ｐゴシック" charset="0"/>
                <a:cs typeface="ＭＳ Ｐゴシック" charset="0"/>
              </a:rPr>
              <a:t>) og kuldioxid (CO</a:t>
            </a:r>
            <a:r>
              <a:rPr lang="da-DK" baseline="-25000" dirty="0">
                <a:ea typeface="ＭＳ Ｐゴシック" charset="0"/>
                <a:cs typeface="ＭＳ Ｐゴシック" charset="0"/>
              </a:rPr>
              <a:t>2</a:t>
            </a:r>
            <a:r>
              <a:rPr lang="da-DK" dirty="0">
                <a:ea typeface="ＭＳ Ｐゴシック" charset="0"/>
                <a:cs typeface="ＭＳ Ｐゴシック" charset="0"/>
              </a:rPr>
              <a:t>). Ilten bliver transporteret rundt</a:t>
            </a:r>
            <a:r>
              <a:rPr lang="da-DK" baseline="0" dirty="0">
                <a:ea typeface="ＭＳ Ｐゴシック" charset="0"/>
                <a:cs typeface="ＭＳ Ｐゴシック" charset="0"/>
              </a:rPr>
              <a:t> til musklerne og kuldioxiden ”afleveres” i lungerne. Kroppen skiller sig derefter af med kuldioxiden gennem udåndingen. Udvekslingen sker </a:t>
            </a:r>
            <a:r>
              <a:rPr lang="da-DK" sz="1200" b="0" i="0" kern="1200" dirty="0">
                <a:solidFill>
                  <a:schemeClr val="tx1"/>
                </a:solidFill>
                <a:effectLst/>
                <a:latin typeface="+mn-lt"/>
                <a:ea typeface="ＭＳ Ｐゴシック" charset="0"/>
                <a:cs typeface="ＭＳ Ｐゴシック" charset="0"/>
              </a:rPr>
              <a:t>gennem alveolerne, idet alle lungeblærer er i kontakt med et meget lille blodkar (</a:t>
            </a:r>
            <a:r>
              <a:rPr lang="da-DK" sz="1200" b="0" i="0" kern="1200" dirty="0" err="1">
                <a:solidFill>
                  <a:schemeClr val="tx1"/>
                </a:solidFill>
                <a:effectLst/>
                <a:latin typeface="+mn-lt"/>
                <a:ea typeface="ＭＳ Ｐゴシック" charset="0"/>
                <a:cs typeface="ＭＳ Ｐゴシック" charset="0"/>
              </a:rPr>
              <a:t>kapillær</a:t>
            </a:r>
            <a:r>
              <a:rPr lang="da-DK" sz="1200" b="0" i="0" kern="1200" dirty="0">
                <a:solidFill>
                  <a:schemeClr val="tx1"/>
                </a:solidFill>
                <a:effectLst/>
                <a:latin typeface="+mn-lt"/>
                <a:ea typeface="ＭＳ Ｐゴシック" charset="0"/>
                <a:cs typeface="ＭＳ Ｐゴシック" charset="0"/>
              </a:rPr>
              <a:t>). Når lungerne fungerer, som de skal, kan hjertet pumpe mørkerødt og iltfattigt blod fra kroppen via højre hjertehalvdel til lungerne for at blive iltet. Og pumpe lyserødt og iltet blod fra lungerne via venstre hjertehalvdel ud i kroppen. Du</a:t>
            </a:r>
            <a:r>
              <a:rPr lang="da-DK" sz="1200" b="0" i="0" kern="1200" baseline="0" dirty="0">
                <a:solidFill>
                  <a:schemeClr val="tx1"/>
                </a:solidFill>
                <a:effectLst/>
                <a:latin typeface="+mn-lt"/>
                <a:ea typeface="ＭＳ Ｐゴシック" charset="0"/>
                <a:cs typeface="ＭＳ Ｐゴシック" charset="0"/>
              </a:rPr>
              <a:t> kan kun klare dig uden ilt i 3 min – hvis du ikke får ilt dør kroppen. Du kan derfor ikke leve uden lunger, men du kan klare dig med kun en lunge.</a:t>
            </a:r>
          </a:p>
          <a:p>
            <a:pPr defTabSz="924458" fontAlgn="base">
              <a:lnSpc>
                <a:spcPct val="80000"/>
              </a:lnSpc>
              <a:spcBef>
                <a:spcPct val="0"/>
              </a:spcBef>
              <a:spcAft>
                <a:spcPct val="0"/>
              </a:spcAft>
              <a:defRPr/>
            </a:pPr>
            <a:endParaRPr lang="da-DK" b="1" dirty="0">
              <a:ea typeface="ＭＳ Ｐゴシック" charset="0"/>
              <a:cs typeface="ＭＳ Ｐゴシック" charset="0"/>
            </a:endParaRPr>
          </a:p>
          <a:p>
            <a:pPr defTabSz="924458" fontAlgn="base">
              <a:lnSpc>
                <a:spcPct val="80000"/>
              </a:lnSpc>
              <a:spcBef>
                <a:spcPct val="0"/>
              </a:spcBef>
              <a:spcAft>
                <a:spcPct val="0"/>
              </a:spcAft>
              <a:defRPr/>
            </a:pPr>
            <a:r>
              <a:rPr lang="da-DK" b="1" dirty="0">
                <a:ea typeface="ＭＳ Ｐゴシック" charset="0"/>
                <a:cs typeface="ＭＳ Ｐゴシック" charset="0"/>
              </a:rPr>
              <a:t>Lungernes udvikling</a:t>
            </a:r>
          </a:p>
          <a:p>
            <a:pPr defTabSz="924458" fontAlgn="base">
              <a:lnSpc>
                <a:spcPct val="80000"/>
              </a:lnSpc>
              <a:spcBef>
                <a:spcPct val="0"/>
              </a:spcBef>
              <a:spcAft>
                <a:spcPct val="0"/>
              </a:spcAft>
              <a:defRPr/>
            </a:pPr>
            <a:r>
              <a:rPr lang="da-DK" sz="1200" kern="1200" dirty="0">
                <a:solidFill>
                  <a:schemeClr val="tx1"/>
                </a:solidFill>
                <a:effectLst/>
                <a:latin typeface="+mn-lt"/>
                <a:ea typeface="+mn-ea"/>
                <a:cs typeface="+mn-cs"/>
              </a:rPr>
              <a:t>Lungerne begynder at udvikle sig, når den lille baby i mors mave er 4 uger. Lungerne er først helt udvoksede, når man bliver omkring 25 år. Derefter falder lungefunktionen med alderen. Som 85-årig er lungefunktionen halvt så stor, som da man var 20 år. </a:t>
            </a:r>
            <a:endParaRPr lang="da-DK" b="1" dirty="0">
              <a:ea typeface="ＭＳ Ｐゴシック" charset="0"/>
              <a:cs typeface="ＭＳ Ｐゴシック" charset="0"/>
            </a:endParaRPr>
          </a:p>
          <a:p>
            <a:pPr defTabSz="924458" fontAlgn="base">
              <a:lnSpc>
                <a:spcPct val="80000"/>
              </a:lnSpc>
              <a:spcBef>
                <a:spcPct val="0"/>
              </a:spcBef>
              <a:spcAft>
                <a:spcPct val="0"/>
              </a:spcAft>
              <a:defRPr/>
            </a:pPr>
            <a:endParaRPr lang="da-DK" b="1" dirty="0">
              <a:ea typeface="ＭＳ Ｐゴシック" charset="0"/>
              <a:cs typeface="ＭＳ Ｐゴシック" charset="0"/>
            </a:endParaRPr>
          </a:p>
          <a:p>
            <a:r>
              <a:rPr lang="da-DK" sz="1200" b="1" kern="1200" dirty="0">
                <a:solidFill>
                  <a:schemeClr val="tx1"/>
                </a:solidFill>
                <a:latin typeface="+mn-lt"/>
                <a:ea typeface="+mn-ea"/>
                <a:cs typeface="+mn-cs"/>
              </a:rPr>
              <a:t>Lungealder og lungekapacitet</a:t>
            </a:r>
          </a:p>
          <a:p>
            <a:r>
              <a:rPr lang="da-DK" sz="1200" kern="1200" dirty="0">
                <a:solidFill>
                  <a:schemeClr val="tx1"/>
                </a:solidFill>
                <a:latin typeface="+mn-lt"/>
                <a:ea typeface="+mn-ea"/>
                <a:cs typeface="+mn-cs"/>
              </a:rPr>
              <a:t>Hos lungesyge falder lungefunktionen hurtigere end hos raske. Lungerne ældes før tid. Man kan måle lungefunktionen. Målingen viser lungealderen. Din lungealder vil være ældre end din egen alder, hvis du har en dårlig lungefunktion.</a:t>
            </a:r>
          </a:p>
          <a:p>
            <a:r>
              <a:rPr lang="da-DK" sz="1200" kern="1200" dirty="0">
                <a:solidFill>
                  <a:schemeClr val="tx1"/>
                </a:solidFill>
                <a:latin typeface="+mn-lt"/>
                <a:ea typeface="+mn-ea"/>
                <a:cs typeface="+mn-cs"/>
              </a:rPr>
              <a:t>En 50-årig med en lungealder på 100 år har en meget nedsat lungefunktion, mens en lungealder på 40 år hos en 50-årig betyder, at lungerne har bedre kapacitet end hos en gennemsnitlig rask person.</a:t>
            </a:r>
          </a:p>
          <a:p>
            <a:r>
              <a:rPr lang="da-DK" sz="1200" kern="1200" dirty="0">
                <a:solidFill>
                  <a:schemeClr val="tx1"/>
                </a:solidFill>
                <a:latin typeface="+mn-lt"/>
                <a:ea typeface="+mn-ea"/>
                <a:cs typeface="+mn-cs"/>
              </a:rPr>
              <a:t>Lungealder er en måde at forklare resultatet af en måling af lungefunktion. Undersøgelser viser, at man</a:t>
            </a:r>
            <a:r>
              <a:rPr lang="da-DK" sz="1200" kern="1200" baseline="0" dirty="0">
                <a:solidFill>
                  <a:schemeClr val="tx1"/>
                </a:solidFill>
                <a:latin typeface="+mn-lt"/>
                <a:ea typeface="+mn-ea"/>
                <a:cs typeface="+mn-cs"/>
              </a:rPr>
              <a:t> ved at bruge begrebet l</a:t>
            </a:r>
            <a:r>
              <a:rPr lang="da-DK" sz="1200" kern="1200" dirty="0">
                <a:solidFill>
                  <a:schemeClr val="tx1"/>
                </a:solidFill>
                <a:latin typeface="+mn-lt"/>
                <a:ea typeface="+mn-ea"/>
                <a:cs typeface="+mn-cs"/>
              </a:rPr>
              <a:t>ungealder kan få rygere til lettere at droppe tobakken.</a:t>
            </a:r>
            <a:endParaRPr lang="da-DK" dirty="0">
              <a:ea typeface="ＭＳ Ｐゴシック" charset="0"/>
              <a:cs typeface="ＭＳ Ｐゴシック" charset="0"/>
            </a:endParaRPr>
          </a:p>
          <a:p>
            <a:endParaRPr lang="ko-KR" altLang="en-US" dirty="0"/>
          </a:p>
        </p:txBody>
      </p:sp>
      <p:sp>
        <p:nvSpPr>
          <p:cNvPr id="4" name="슬라이드 번호 개체 틀 3"/>
          <p:cNvSpPr>
            <a:spLocks noGrp="1"/>
          </p:cNvSpPr>
          <p:nvPr>
            <p:ph type="sldNum" sz="quarter" idx="10"/>
          </p:nvPr>
        </p:nvSpPr>
        <p:spPr/>
        <p:txBody>
          <a:bodyPr/>
          <a:lstStyle/>
          <a:p>
            <a:fld id="{80D9ED4F-90B4-4BD8-A817-6A0A9D03637F}" type="slidenum">
              <a:rPr lang="ko-KR" altLang="en-US" smtClean="0"/>
              <a:t>4</a:t>
            </a:fld>
            <a:endParaRPr lang="ko-KR" altLang="en-US"/>
          </a:p>
        </p:txBody>
      </p:sp>
    </p:spTree>
    <p:extLst>
      <p:ext uri="{BB962C8B-B14F-4D97-AF65-F5344CB8AC3E}">
        <p14:creationId xmlns:p14="http://schemas.microsoft.com/office/powerpoint/2010/main" val="403787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1" i="0" kern="1200" dirty="0">
                <a:solidFill>
                  <a:schemeClr val="tx1"/>
                </a:solidFill>
                <a:effectLst/>
                <a:latin typeface="+mn-lt"/>
                <a:ea typeface="ＭＳ Ｐゴシック" charset="0"/>
                <a:cs typeface="ＭＳ Ｐゴシック" charset="0"/>
              </a:rPr>
              <a:t>Spørg</a:t>
            </a:r>
          </a:p>
          <a:p>
            <a:pPr marL="171450" indent="-171450" fontAlgn="base">
              <a:buFont typeface="Arial" panose="020B0604020202020204" pitchFamily="34" charset="0"/>
              <a:buChar char="•"/>
            </a:pPr>
            <a:r>
              <a:rPr lang="da-DK" sz="1200" b="0" i="0" kern="1200" dirty="0">
                <a:solidFill>
                  <a:schemeClr val="tx1"/>
                </a:solidFill>
                <a:effectLst/>
                <a:latin typeface="+mn-lt"/>
                <a:ea typeface="ＭＳ Ｐゴシック" charset="0"/>
                <a:cs typeface="ＭＳ Ｐゴシック" charset="0"/>
              </a:rPr>
              <a:t>Hvad</a:t>
            </a:r>
            <a:r>
              <a:rPr lang="da-DK" sz="1200" b="0" i="0" kern="1200" baseline="0" dirty="0">
                <a:solidFill>
                  <a:schemeClr val="tx1"/>
                </a:solidFill>
                <a:effectLst/>
                <a:latin typeface="+mn-lt"/>
                <a:ea typeface="ＭＳ Ｐゴシック" charset="0"/>
                <a:cs typeface="ＭＳ Ｐゴシック" charset="0"/>
              </a:rPr>
              <a:t> sker der med din krop når du trækker vejret?</a:t>
            </a:r>
          </a:p>
          <a:p>
            <a:pPr marL="171450" indent="-171450" fontAlgn="base">
              <a:buFont typeface="Arial" panose="020B0604020202020204" pitchFamily="34" charset="0"/>
              <a:buChar char="•"/>
            </a:pPr>
            <a:endParaRPr lang="da-DK" sz="1200" b="0" i="0" kern="1200" baseline="0" dirty="0">
              <a:solidFill>
                <a:schemeClr val="tx1"/>
              </a:solidFill>
              <a:effectLst/>
              <a:latin typeface="+mn-lt"/>
              <a:ea typeface="ＭＳ Ｐゴシック" charset="0"/>
              <a:cs typeface="ＭＳ Ｐゴシック"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da-DK" sz="1200" b="0" i="0" kern="1200" baseline="0" dirty="0">
              <a:solidFill>
                <a:schemeClr val="tx1"/>
              </a:solidFill>
              <a:effectLst/>
              <a:latin typeface="+mn-lt"/>
              <a:ea typeface="ＭＳ Ｐゴシック" charset="0"/>
              <a:cs typeface="ＭＳ Ｐゴシック"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da-DK" sz="1200" b="1" i="0" kern="1200" baseline="0" dirty="0">
                <a:solidFill>
                  <a:schemeClr val="tx1"/>
                </a:solidFill>
                <a:effectLst/>
                <a:latin typeface="+mn-lt"/>
                <a:ea typeface="ＭＳ Ｐゴシック" charset="0"/>
                <a:cs typeface="ＭＳ Ｐゴシック" charset="0"/>
              </a:rPr>
              <a:t>Fortæl: </a:t>
            </a:r>
          </a:p>
          <a:p>
            <a:pPr marL="0" marR="0" lvl="0" indent="0" algn="l" defTabSz="914400" rtl="0" eaLnBrk="1" fontAlgn="base" latinLnBrk="0" hangingPunct="1">
              <a:lnSpc>
                <a:spcPct val="100000"/>
              </a:lnSpc>
              <a:spcBef>
                <a:spcPts val="0"/>
              </a:spcBef>
              <a:spcAft>
                <a:spcPts val="0"/>
              </a:spcAft>
              <a:buClrTx/>
              <a:buSzTx/>
              <a:buFontTx/>
              <a:buNone/>
              <a:tabLst/>
              <a:defRPr/>
            </a:pPr>
            <a:r>
              <a:rPr lang="da-DK" sz="1200" b="0" i="0" kern="1200" baseline="0" dirty="0">
                <a:solidFill>
                  <a:schemeClr val="tx1"/>
                </a:solidFill>
                <a:effectLst/>
                <a:latin typeface="+mn-lt"/>
                <a:ea typeface="ＭＳ Ｐゴシック" charset="0"/>
                <a:cs typeface="ＭＳ Ｐゴシック" charset="0"/>
              </a:rPr>
              <a:t>Forklar eleverne, at u</a:t>
            </a:r>
            <a:r>
              <a:rPr lang="da-DK" sz="1200" b="0" i="0" kern="1200" dirty="0">
                <a:solidFill>
                  <a:schemeClr val="tx1"/>
                </a:solidFill>
                <a:effectLst/>
                <a:latin typeface="+mn-lt"/>
                <a:ea typeface="ＭＳ Ｐゴシック" charset="0"/>
                <a:cs typeface="ＭＳ Ｐゴシック" charset="0"/>
              </a:rPr>
              <a:t>dveksling mellem ilt</a:t>
            </a:r>
            <a:r>
              <a:rPr lang="da-DK" sz="1200" b="0" i="0" kern="1200" baseline="0" dirty="0">
                <a:solidFill>
                  <a:schemeClr val="tx1"/>
                </a:solidFill>
                <a:effectLst/>
                <a:latin typeface="+mn-lt"/>
                <a:ea typeface="ＭＳ Ｐゴシック" charset="0"/>
                <a:cs typeface="ＭＳ Ｐゴシック" charset="0"/>
              </a:rPr>
              <a:t> og kuldioxid</a:t>
            </a:r>
            <a:r>
              <a:rPr lang="da-DK" sz="1200" b="0" i="0" kern="1200" dirty="0">
                <a:solidFill>
                  <a:schemeClr val="tx1"/>
                </a:solidFill>
                <a:effectLst/>
                <a:latin typeface="+mn-lt"/>
                <a:ea typeface="ＭＳ Ｐゴシック" charset="0"/>
                <a:cs typeface="ＭＳ Ｐゴシック" charset="0"/>
              </a:rPr>
              <a:t> sker gennem vejrtrækningen, der består af to processer:</a:t>
            </a:r>
          </a:p>
          <a:p>
            <a:pPr marL="171450" indent="-171450" fontAlgn="base">
              <a:buFont typeface="Arial"/>
              <a:buChar char="•"/>
            </a:pPr>
            <a:r>
              <a:rPr lang="da-DK" sz="1200" b="1" i="0" kern="1200" dirty="0">
                <a:solidFill>
                  <a:schemeClr val="tx1"/>
                </a:solidFill>
                <a:effectLst/>
                <a:latin typeface="+mn-lt"/>
                <a:ea typeface="ＭＳ Ｐゴシック" charset="0"/>
                <a:cs typeface="ＭＳ Ｐゴシック" charset="0"/>
              </a:rPr>
              <a:t>Indåndingen</a:t>
            </a:r>
            <a:r>
              <a:rPr lang="da-DK" sz="1200" b="0" i="0" kern="1200" baseline="0" dirty="0">
                <a:solidFill>
                  <a:schemeClr val="tx1"/>
                </a:solidFill>
                <a:effectLst/>
                <a:latin typeface="+mn-lt"/>
                <a:ea typeface="ＭＳ Ｐゴシック" charset="0"/>
                <a:cs typeface="ＭＳ Ｐゴシック" charset="0"/>
              </a:rPr>
              <a:t> </a:t>
            </a:r>
            <a:r>
              <a:rPr lang="da-DK" sz="1200" b="0" i="0" kern="1200" dirty="0">
                <a:solidFill>
                  <a:schemeClr val="tx1"/>
                </a:solidFill>
                <a:effectLst/>
                <a:latin typeface="+mn-lt"/>
                <a:ea typeface="ＭＳ Ｐゴシック" charset="0"/>
                <a:cs typeface="ＭＳ Ｐゴシック" charset="0"/>
              </a:rPr>
              <a:t>der aktivt styres af musklerne</a:t>
            </a:r>
            <a:br>
              <a:rPr lang="da-DK" sz="1200" b="0" i="0" kern="1200" dirty="0">
                <a:solidFill>
                  <a:schemeClr val="tx1"/>
                </a:solidFill>
                <a:effectLst/>
                <a:latin typeface="+mn-lt"/>
                <a:ea typeface="ＭＳ Ｐゴシック" charset="0"/>
                <a:cs typeface="ＭＳ Ｐゴシック" charset="0"/>
              </a:rPr>
            </a:br>
            <a:r>
              <a:rPr lang="da-DK" sz="1200" b="0" i="0" kern="1200" dirty="0">
                <a:solidFill>
                  <a:schemeClr val="tx1"/>
                </a:solidFill>
                <a:effectLst/>
                <a:latin typeface="+mn-lt"/>
                <a:ea typeface="ＭＳ Ｐゴシック" charset="0"/>
                <a:cs typeface="ＭＳ Ｐゴシック" charset="0"/>
              </a:rPr>
              <a:t>Vejrtrækningsmusklerne i mellemgulvet og brystvæggen udvider lungerne, der skaber et undertryk, som trækker luft ned i lungerne. Prøv selv at trække vejret ned i lungerne med forskellig kraft og dybde og mærk, hvordan musklerne i mave og omkring ribben arbejder med. Hold evt. hånden på maven samtidig og mærk, hvordan maven bevæger sig.</a:t>
            </a:r>
          </a:p>
          <a:p>
            <a:pPr marL="171450" indent="-171450" fontAlgn="base">
              <a:buFont typeface="Arial"/>
              <a:buChar char="•"/>
            </a:pPr>
            <a:r>
              <a:rPr lang="da-DK" sz="1200" b="1" i="0" kern="1200" dirty="0">
                <a:solidFill>
                  <a:schemeClr val="tx1"/>
                </a:solidFill>
                <a:effectLst/>
                <a:latin typeface="+mn-lt"/>
                <a:ea typeface="ＭＳ Ｐゴシック" charset="0"/>
                <a:cs typeface="ＭＳ Ｐゴシック" charset="0"/>
              </a:rPr>
              <a:t>Udåndingen</a:t>
            </a:r>
            <a:r>
              <a:rPr lang="da-DK" sz="1200" b="0" i="0" kern="1200" dirty="0">
                <a:solidFill>
                  <a:schemeClr val="tx1"/>
                </a:solidFill>
                <a:effectLst/>
                <a:latin typeface="+mn-lt"/>
                <a:ea typeface="ＭＳ Ｐゴシック" charset="0"/>
                <a:cs typeface="ＭＳ Ｐゴシック" charset="0"/>
              </a:rPr>
              <a:t> der er inaktiv, elastisk uden muskelstyring</a:t>
            </a:r>
            <a:br>
              <a:rPr lang="da-DK" sz="1200" b="0" i="0" kern="1200" dirty="0">
                <a:solidFill>
                  <a:schemeClr val="tx1"/>
                </a:solidFill>
                <a:effectLst/>
                <a:latin typeface="+mn-lt"/>
                <a:ea typeface="ＭＳ Ｐゴシック" charset="0"/>
                <a:cs typeface="ＭＳ Ｐゴシック" charset="0"/>
              </a:rPr>
            </a:br>
            <a:r>
              <a:rPr lang="da-DK" sz="1200" b="0" i="0" kern="1200" dirty="0">
                <a:solidFill>
                  <a:schemeClr val="tx1"/>
                </a:solidFill>
                <a:effectLst/>
                <a:latin typeface="+mn-lt"/>
                <a:ea typeface="ＭＳ Ｐゴシック" charset="0"/>
                <a:cs typeface="ＭＳ Ｐゴシック" charset="0"/>
              </a:rPr>
              <a:t>Udåndingen foregår ved, at musklerne slapper af, brystkassen og lungerne formindskes og skaber et overtryk, og derved presses luften ud af lungerne. Lidt ligesom når man puster en ballon op og slipper luften ud igen. Prøv selv at trække vejret helt ind (så meget du kan), hold vejret et par sekunder og slip så luften ud. Du kan mærke, hvordan det sker helt automatisk, uden at du behøver at bruge musklerne.</a:t>
            </a:r>
          </a:p>
          <a:p>
            <a:endParaRPr lang="da-DK" b="0" dirty="0">
              <a:latin typeface="+mn-lt"/>
              <a:ea typeface="ＭＳ Ｐゴシック" charset="0"/>
              <a:cs typeface="ＭＳ Ｐゴシック" charset="0"/>
            </a:endParaRPr>
          </a:p>
          <a:p>
            <a:pPr eaLnBrk="1" hangingPunct="1">
              <a:lnSpc>
                <a:spcPct val="80000"/>
              </a:lnSpc>
              <a:spcBef>
                <a:spcPct val="0"/>
              </a:spcBef>
            </a:pPr>
            <a:r>
              <a:rPr lang="da-DK" noProof="0" dirty="0">
                <a:latin typeface="+mn-lt"/>
              </a:rPr>
              <a:t>Når man udsætter sine</a:t>
            </a:r>
            <a:r>
              <a:rPr lang="da-DK" baseline="0" noProof="0" dirty="0">
                <a:latin typeface="+mn-lt"/>
              </a:rPr>
              <a:t> lunger for luftforurening fx støv, udsugning, rygning (passiv og aktiv), </a:t>
            </a:r>
            <a:r>
              <a:rPr lang="da-DK" baseline="0" noProof="0" dirty="0" err="1">
                <a:latin typeface="+mn-lt"/>
              </a:rPr>
              <a:t>trafikos</a:t>
            </a:r>
            <a:r>
              <a:rPr lang="da-DK" baseline="0" noProof="0" dirty="0">
                <a:latin typeface="+mn-lt"/>
              </a:rPr>
              <a:t>, dampe osv. så ødelægger man de små blærer (alveolerne) i lungerne og lungerne bliver stive, og man får mindre og mindre lungekapacitet.</a:t>
            </a:r>
          </a:p>
          <a:p>
            <a:endParaRPr lang="da-DK" b="0" dirty="0">
              <a:latin typeface="+mn-lt"/>
              <a:ea typeface="ＭＳ Ｐゴシック" charset="0"/>
              <a:cs typeface="ＭＳ Ｐゴシック" charset="0"/>
            </a:endParaRPr>
          </a:p>
          <a:p>
            <a:pPr fontAlgn="base"/>
            <a:r>
              <a:rPr lang="da-DK" b="1" dirty="0">
                <a:latin typeface="+mn-lt"/>
                <a:ea typeface="ＭＳ Ｐゴシック" charset="0"/>
                <a:cs typeface="ＭＳ Ｐゴシック" charset="0"/>
              </a:rPr>
              <a:t>Øvelse med ballon og papirspose</a:t>
            </a:r>
          </a:p>
          <a:p>
            <a:pPr fontAlgn="base"/>
            <a:r>
              <a:rPr lang="da-DK" b="0" u="sng" dirty="0">
                <a:effectLst/>
                <a:latin typeface="+mn-lt"/>
              </a:rPr>
              <a:t>Formål: </a:t>
            </a:r>
            <a:r>
              <a:rPr lang="da-DK" dirty="0">
                <a:effectLst/>
                <a:latin typeface="+mn-lt"/>
              </a:rPr>
              <a:t>Læreren viser eleverne, hvordan lungerne kommer af med luften og forskellen på en syg og en rask lunge.</a:t>
            </a:r>
            <a:br>
              <a:rPr lang="da-DK" b="0" u="sng" dirty="0">
                <a:effectLst/>
                <a:latin typeface="+mn-lt"/>
              </a:rPr>
            </a:br>
            <a:r>
              <a:rPr lang="da-DK" b="0" u="sng" dirty="0">
                <a:effectLst/>
                <a:latin typeface="+mn-lt"/>
              </a:rPr>
              <a:t>Redskaber:</a:t>
            </a:r>
            <a:r>
              <a:rPr lang="da-DK" dirty="0">
                <a:effectLst/>
                <a:latin typeface="+mn-lt"/>
              </a:rPr>
              <a:t> en ballon og en papirspose eller en frysepose</a:t>
            </a:r>
            <a:br>
              <a:rPr lang="da-DK" dirty="0">
                <a:effectLst/>
                <a:latin typeface="+mn-lt"/>
              </a:rPr>
            </a:br>
            <a:r>
              <a:rPr lang="da-DK" b="0" u="sng" dirty="0">
                <a:effectLst/>
                <a:latin typeface="+mn-lt"/>
              </a:rPr>
              <a:t>Metode:</a:t>
            </a:r>
          </a:p>
          <a:p>
            <a:pPr fontAlgn="base"/>
            <a:r>
              <a:rPr lang="da-DK" sz="1200" kern="1200" dirty="0">
                <a:solidFill>
                  <a:schemeClr val="tx1"/>
                </a:solidFill>
                <a:effectLst/>
                <a:latin typeface="+mn-lt"/>
                <a:ea typeface="+mn-ea"/>
                <a:cs typeface="+mn-cs"/>
              </a:rPr>
              <a:t>1.Tag en ballon og pust den op uden at binde til. Inden du slipper luften ud, så spørg eleverne, hvad der vil ske med luften. Forklar at på samme måde fyldes vores lunger, når vi trækker vejret ind</a:t>
            </a:r>
            <a:r>
              <a:rPr lang="da-DK" sz="1200" kern="1200" baseline="0" dirty="0">
                <a:solidFill>
                  <a:schemeClr val="tx1"/>
                </a:solidFill>
                <a:effectLst/>
                <a:latin typeface="+mn-lt"/>
                <a:ea typeface="+mn-ea"/>
                <a:cs typeface="+mn-cs"/>
              </a:rPr>
              <a:t> (inspiration).</a:t>
            </a:r>
            <a:endParaRPr lang="da-DK" sz="1200" kern="1200" dirty="0">
              <a:solidFill>
                <a:schemeClr val="tx1"/>
              </a:solidFill>
              <a:effectLst/>
              <a:latin typeface="+mn-lt"/>
              <a:ea typeface="+mn-ea"/>
              <a:cs typeface="+mn-cs"/>
            </a:endParaRPr>
          </a:p>
          <a:p>
            <a:pPr fontAlgn="base"/>
            <a:r>
              <a:rPr lang="da-DK" sz="1200" kern="1200" dirty="0">
                <a:solidFill>
                  <a:schemeClr val="tx1"/>
                </a:solidFill>
                <a:effectLst/>
                <a:latin typeface="+mn-lt"/>
                <a:ea typeface="+mn-ea"/>
                <a:cs typeface="+mn-cs"/>
              </a:rPr>
              <a:t>2.</a:t>
            </a:r>
            <a:r>
              <a:rPr lang="da-DK" sz="1200" kern="1200" baseline="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Slip ballonen og se at ballonens elasticitet gør, at luften kommer ud af sig selv. Vi raske mennesker bruger, ligesom ballonen, ikke så meget energi på at ånde ud</a:t>
            </a:r>
            <a:r>
              <a:rPr lang="da-DK" sz="1200" kern="1200" baseline="0" dirty="0">
                <a:solidFill>
                  <a:schemeClr val="tx1"/>
                </a:solidFill>
                <a:effectLst/>
                <a:latin typeface="+mn-lt"/>
                <a:ea typeface="+mn-ea"/>
                <a:cs typeface="+mn-cs"/>
              </a:rPr>
              <a:t> (</a:t>
            </a:r>
            <a:r>
              <a:rPr lang="da-DK" sz="1200" kern="1200" baseline="0" dirty="0" err="1">
                <a:solidFill>
                  <a:schemeClr val="tx1"/>
                </a:solidFill>
                <a:effectLst/>
                <a:latin typeface="+mn-lt"/>
                <a:ea typeface="+mn-ea"/>
                <a:cs typeface="+mn-cs"/>
              </a:rPr>
              <a:t>ekspiration</a:t>
            </a:r>
            <a:r>
              <a:rPr lang="da-DK" sz="1200" kern="1200" baseline="0" dirty="0">
                <a:solidFill>
                  <a:schemeClr val="tx1"/>
                </a:solidFill>
                <a:effectLst/>
                <a:latin typeface="+mn-lt"/>
                <a:ea typeface="+mn-ea"/>
                <a:cs typeface="+mn-cs"/>
              </a:rPr>
              <a:t>).</a:t>
            </a:r>
            <a:endParaRPr lang="da-DK" sz="1200" kern="1200" dirty="0">
              <a:solidFill>
                <a:schemeClr val="tx1"/>
              </a:solidFill>
              <a:effectLst/>
              <a:latin typeface="+mn-lt"/>
              <a:ea typeface="+mn-ea"/>
              <a:cs typeface="+mn-cs"/>
            </a:endParaRPr>
          </a:p>
          <a:p>
            <a:pPr fontAlgn="base"/>
            <a:r>
              <a:rPr lang="da-DK" sz="1200" kern="1200" dirty="0">
                <a:solidFill>
                  <a:schemeClr val="tx1"/>
                </a:solidFill>
                <a:effectLst/>
                <a:latin typeface="+mn-lt"/>
                <a:ea typeface="+mn-ea"/>
                <a:cs typeface="+mn-cs"/>
              </a:rPr>
              <a:t>3. Tag papirsposen/fryseposen og pust luft i den. Inden du slipper for at lukke luften ud, så spørg eleverne, hvad der vil ske med luften.  </a:t>
            </a:r>
          </a:p>
          <a:p>
            <a:pPr fontAlgn="base"/>
            <a:r>
              <a:rPr lang="da-DK" sz="1200" kern="1200" dirty="0">
                <a:solidFill>
                  <a:schemeClr val="tx1"/>
                </a:solidFill>
                <a:effectLst/>
                <a:latin typeface="+mn-lt"/>
                <a:ea typeface="+mn-ea"/>
                <a:cs typeface="+mn-cs"/>
              </a:rPr>
              <a:t>4. Slip for åbningen. Hos syge lunger kan elasticiteten være væk, og luften bliver ikke automatisk presset ud. Lungerne</a:t>
            </a:r>
            <a:r>
              <a:rPr lang="da-DK" sz="1200" kern="1200" baseline="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er som en papirspose, som du puster op og slipper, og alligevel bliver luften i posen.</a:t>
            </a:r>
          </a:p>
          <a:p>
            <a:endParaRPr lang="da-DK" b="1" dirty="0">
              <a:latin typeface="+mn-lt"/>
              <a:ea typeface="ＭＳ Ｐゴシック" charset="0"/>
              <a:cs typeface="ＭＳ Ｐゴシック" charset="0"/>
            </a:endParaRPr>
          </a:p>
          <a:p>
            <a:r>
              <a:rPr lang="da-DK" b="1" dirty="0">
                <a:latin typeface="+mn-lt"/>
                <a:ea typeface="ＭＳ Ｐゴシック" charset="0"/>
                <a:cs typeface="ＭＳ Ｐゴシック" charset="0"/>
              </a:rPr>
              <a:t>Spørg: </a:t>
            </a:r>
          </a:p>
          <a:p>
            <a:r>
              <a:rPr lang="da-DK" dirty="0">
                <a:latin typeface="+mn-lt"/>
                <a:ea typeface="ＭＳ Ｐゴシック" charset="0"/>
                <a:cs typeface="ＭＳ Ｐゴシック" charset="0"/>
              </a:rPr>
              <a:t>Få eleverne til at fortælle, hvad der sker med papirsposen og ballonen, samt hvad forskellen er.</a:t>
            </a:r>
            <a:endParaRPr lang="da-DK" dirty="0">
              <a:latin typeface="+mn-lt"/>
            </a:endParaRPr>
          </a:p>
          <a:p>
            <a:pPr marL="0" indent="0">
              <a:buNone/>
            </a:pPr>
            <a:endParaRPr lang="da-DK" dirty="0">
              <a:latin typeface="+mn-lt"/>
            </a:endParaRPr>
          </a:p>
          <a:p>
            <a:r>
              <a:rPr lang="da-DK" b="1" dirty="0">
                <a:latin typeface="+mn-lt"/>
                <a:ea typeface="ＭＳ Ｐゴシック" charset="0"/>
                <a:cs typeface="ＭＳ Ｐゴシック" charset="0"/>
              </a:rPr>
              <a:t>Øvelse – prøv</a:t>
            </a:r>
            <a:r>
              <a:rPr lang="da-DK" b="1" baseline="0" dirty="0">
                <a:latin typeface="+mn-lt"/>
                <a:ea typeface="ＭＳ Ｐゴシック" charset="0"/>
                <a:cs typeface="ＭＳ Ｐゴシック" charset="0"/>
              </a:rPr>
              <a:t> at have syge lunger:</a:t>
            </a:r>
            <a:endParaRPr lang="da-DK" b="0" baseline="0" dirty="0">
              <a:latin typeface="+mn-lt"/>
              <a:ea typeface="ＭＳ Ｐゴシック" charset="0"/>
              <a:cs typeface="ＭＳ Ｐゴシック" charset="0"/>
            </a:endParaRPr>
          </a:p>
          <a:p>
            <a:r>
              <a:rPr lang="da-DK" b="0" baseline="0" dirty="0">
                <a:latin typeface="+mn-lt"/>
                <a:ea typeface="ＭＳ Ｐゴシック" charset="0"/>
                <a:cs typeface="ＭＳ Ｐゴシック" charset="0"/>
              </a:rPr>
              <a:t>Når ens lunger er syge, har de, som vist i øvelsen med papirsposen, svært ved at komme af med luften. </a:t>
            </a:r>
          </a:p>
          <a:p>
            <a:pPr marL="228600" indent="-228600">
              <a:buAutoNum type="arabicPeriod"/>
            </a:pPr>
            <a:r>
              <a:rPr lang="da-DK" b="0" baseline="0" dirty="0">
                <a:latin typeface="+mn-lt"/>
                <a:ea typeface="ＭＳ Ｐゴシック" charset="0"/>
                <a:cs typeface="ＭＳ Ｐゴシック" charset="0"/>
              </a:rPr>
              <a:t>Bed eleverne om at tage en dyb indånding og holde vejret.</a:t>
            </a:r>
          </a:p>
          <a:p>
            <a:pPr marL="228600" indent="-228600">
              <a:buAutoNum type="arabicPeriod"/>
            </a:pPr>
            <a:r>
              <a:rPr lang="da-DK" b="0" baseline="0" dirty="0">
                <a:latin typeface="+mn-lt"/>
                <a:ea typeface="ＭＳ Ｐゴシック" charset="0"/>
                <a:cs typeface="ＭＳ Ｐゴシック" charset="0"/>
              </a:rPr>
              <a:t>Uden at lukke luft ud, skal de herefter tage endnu en indånding og vente lidt, inden de puster ud.</a:t>
            </a:r>
          </a:p>
          <a:p>
            <a:pPr marL="0" indent="0">
              <a:buNone/>
            </a:pPr>
            <a:endParaRPr lang="da-DK" b="1" baseline="0" dirty="0">
              <a:latin typeface="+mn-lt"/>
              <a:ea typeface="+mn-ea"/>
              <a:cs typeface="+mn-cs"/>
            </a:endParaRPr>
          </a:p>
          <a:p>
            <a:pPr marL="0" indent="0">
              <a:buNone/>
            </a:pPr>
            <a:r>
              <a:rPr lang="da-DK" b="1" baseline="0" dirty="0">
                <a:latin typeface="+mn-lt"/>
                <a:ea typeface="+mn-ea"/>
                <a:cs typeface="+mn-cs"/>
              </a:rPr>
              <a:t>Spørg</a:t>
            </a:r>
          </a:p>
          <a:p>
            <a:pPr marL="0" indent="0">
              <a:buNone/>
            </a:pPr>
            <a:r>
              <a:rPr lang="da-DK" b="0" baseline="0" dirty="0">
                <a:latin typeface="+mn-lt"/>
                <a:ea typeface="+mn-ea"/>
                <a:cs typeface="+mn-cs"/>
              </a:rPr>
              <a:t>Få eleverne til at fortælle, hvordan det var at trække vejret anden gang, og om de kan få mere luft ind. </a:t>
            </a:r>
          </a:p>
          <a:p>
            <a:pPr marL="0" indent="0">
              <a:buNone/>
            </a:pPr>
            <a:endParaRPr lang="da-DK" b="0" baseline="0" dirty="0">
              <a:latin typeface="+mn-lt"/>
              <a:ea typeface="+mn-ea"/>
              <a:cs typeface="+mn-cs"/>
            </a:endParaRPr>
          </a:p>
          <a:p>
            <a:pPr marL="0" indent="0">
              <a:buNone/>
            </a:pPr>
            <a:r>
              <a:rPr lang="da-DK" b="0" baseline="0" dirty="0">
                <a:latin typeface="+mn-lt"/>
                <a:ea typeface="+mn-ea"/>
                <a:cs typeface="+mn-cs"/>
              </a:rPr>
              <a:t>Sådan føles det for nogle mennesker, der lider af en lungesygdom. De kan ikke kom af med luften og trækker vejret med deres øvre vejrtækningsmuskler. De ser ud som om, at de trækker vejret ”helt oppe i skuldrene”, da det kræver mere energi, end de har, at bruge mellemgulvsmuskelen rigtigt. </a:t>
            </a:r>
          </a:p>
        </p:txBody>
      </p:sp>
      <p:sp>
        <p:nvSpPr>
          <p:cNvPr id="4" name="Pladsholder til slidenummer 3"/>
          <p:cNvSpPr>
            <a:spLocks noGrp="1"/>
          </p:cNvSpPr>
          <p:nvPr>
            <p:ph type="sldNum" sz="quarter" idx="5"/>
          </p:nvPr>
        </p:nvSpPr>
        <p:spPr/>
        <p:txBody>
          <a:bodyPr/>
          <a:lstStyle/>
          <a:p>
            <a:fld id="{80D9ED4F-90B4-4BD8-A817-6A0A9D03637F}" type="slidenum">
              <a:rPr lang="ko-KR" altLang="en-US" smtClean="0"/>
              <a:t>5</a:t>
            </a:fld>
            <a:endParaRPr lang="ko-KR" altLang="en-US"/>
          </a:p>
        </p:txBody>
      </p:sp>
    </p:spTree>
    <p:extLst>
      <p:ext uri="{BB962C8B-B14F-4D97-AF65-F5344CB8AC3E}">
        <p14:creationId xmlns:p14="http://schemas.microsoft.com/office/powerpoint/2010/main" val="110750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a:t>Øvelse – Mærk det selv – SUGERØRSØVELSEN</a:t>
            </a:r>
          </a:p>
          <a:p>
            <a:r>
              <a:rPr lang="da-DK" sz="1200" b="0" u="sng" kern="1200" dirty="0">
                <a:solidFill>
                  <a:schemeClr val="tx1"/>
                </a:solidFill>
                <a:latin typeface="+mn-lt"/>
                <a:ea typeface="+mn-ea"/>
                <a:cs typeface="+mn-cs"/>
              </a:rPr>
              <a:t>Formål:</a:t>
            </a:r>
            <a:r>
              <a:rPr lang="da-DK" sz="1200" b="0" kern="1200" dirty="0">
                <a:solidFill>
                  <a:schemeClr val="tx1"/>
                </a:solidFill>
                <a:latin typeface="+mn-lt"/>
                <a:ea typeface="+mn-ea"/>
                <a:cs typeface="+mn-cs"/>
              </a:rPr>
              <a:t> gør eleverne opmærksomme på, hvor vigtigt det er at kunne trække vejret ordentligt, og hvad det vil sige ikke at kunne trække vejret ordentligt.</a:t>
            </a:r>
          </a:p>
          <a:p>
            <a:r>
              <a:rPr lang="da-DK" sz="1200" b="0" u="sng" kern="1200" dirty="0">
                <a:solidFill>
                  <a:schemeClr val="tx1"/>
                </a:solidFill>
                <a:latin typeface="+mn-lt"/>
                <a:ea typeface="+mn-ea"/>
                <a:cs typeface="+mn-cs"/>
              </a:rPr>
              <a:t>Redskaber:</a:t>
            </a:r>
            <a:r>
              <a:rPr lang="da-DK" sz="1200" b="0" kern="1200" dirty="0">
                <a:solidFill>
                  <a:schemeClr val="tx1"/>
                </a:solidFill>
                <a:latin typeface="+mn-lt"/>
                <a:ea typeface="+mn-ea"/>
                <a:cs typeface="+mn-cs"/>
              </a:rPr>
              <a:t> et sugerør til hver elev </a:t>
            </a:r>
            <a:endParaRPr lang="da-DK" sz="1200" b="0" u="sng" kern="1200" dirty="0">
              <a:solidFill>
                <a:schemeClr val="tx1"/>
              </a:solidFill>
              <a:latin typeface="+mn-lt"/>
              <a:ea typeface="+mn-ea"/>
              <a:cs typeface="+mn-cs"/>
            </a:endParaRPr>
          </a:p>
          <a:p>
            <a:endParaRPr lang="da-DK" sz="1200" b="0" u="sng" kern="1200" dirty="0">
              <a:solidFill>
                <a:schemeClr val="tx1"/>
              </a:solidFill>
              <a:latin typeface="+mn-lt"/>
              <a:ea typeface="+mn-ea"/>
              <a:cs typeface="+mn-cs"/>
            </a:endParaRPr>
          </a:p>
          <a:p>
            <a:r>
              <a:rPr lang="da-DK" sz="1200" b="0" u="sng" kern="1200" dirty="0">
                <a:solidFill>
                  <a:schemeClr val="tx1"/>
                </a:solidFill>
                <a:latin typeface="+mn-lt"/>
                <a:ea typeface="+mn-ea"/>
                <a:cs typeface="+mn-cs"/>
              </a:rPr>
              <a:t>Metode:</a:t>
            </a:r>
            <a:r>
              <a:rPr lang="da-DK" sz="1200" b="0" kern="1200" dirty="0">
                <a:solidFill>
                  <a:schemeClr val="tx1"/>
                </a:solidFill>
                <a:latin typeface="+mn-lt"/>
                <a:ea typeface="+mn-ea"/>
                <a:cs typeface="+mn-cs"/>
              </a:rPr>
              <a:t> </a:t>
            </a:r>
          </a:p>
          <a:p>
            <a:pPr marL="228600" indent="-228600">
              <a:buFont typeface="+mj-lt"/>
              <a:buAutoNum type="arabicPeriod"/>
            </a:pPr>
            <a:r>
              <a:rPr lang="da-DK" sz="1200" b="0" kern="1200" dirty="0">
                <a:solidFill>
                  <a:schemeClr val="tx1"/>
                </a:solidFill>
                <a:latin typeface="+mn-lt"/>
                <a:ea typeface="+mn-ea"/>
                <a:cs typeface="+mn-cs"/>
              </a:rPr>
              <a:t>Få</a:t>
            </a:r>
            <a:r>
              <a:rPr lang="da-DK" sz="1200" b="0" kern="1200" baseline="0" dirty="0">
                <a:solidFill>
                  <a:schemeClr val="tx1"/>
                </a:solidFill>
                <a:latin typeface="+mn-lt"/>
                <a:ea typeface="+mn-ea"/>
                <a:cs typeface="+mn-cs"/>
              </a:rPr>
              <a:t> </a:t>
            </a:r>
            <a:r>
              <a:rPr lang="da-DK" sz="1200" b="0" kern="1200" dirty="0">
                <a:solidFill>
                  <a:schemeClr val="tx1"/>
                </a:solidFill>
                <a:latin typeface="+mn-lt"/>
                <a:ea typeface="+mn-ea"/>
                <a:cs typeface="+mn-cs"/>
              </a:rPr>
              <a:t>eleverne til at rejse sig og giv</a:t>
            </a:r>
            <a:r>
              <a:rPr lang="da-DK" sz="1200" b="0" kern="1200" baseline="0" dirty="0">
                <a:solidFill>
                  <a:schemeClr val="tx1"/>
                </a:solidFill>
                <a:latin typeface="+mn-lt"/>
                <a:ea typeface="+mn-ea"/>
                <a:cs typeface="+mn-cs"/>
              </a:rPr>
              <a:t> dem hver </a:t>
            </a:r>
            <a:r>
              <a:rPr lang="da-DK" sz="1200" b="0" kern="1200" dirty="0">
                <a:solidFill>
                  <a:schemeClr val="tx1"/>
                </a:solidFill>
                <a:latin typeface="+mn-lt"/>
                <a:ea typeface="+mn-ea"/>
                <a:cs typeface="+mn-cs"/>
              </a:rPr>
              <a:t>et sugerør.</a:t>
            </a:r>
          </a:p>
          <a:p>
            <a:pPr marL="228600" indent="-228600">
              <a:buFont typeface="+mj-lt"/>
              <a:buAutoNum type="arabicPeriod"/>
            </a:pPr>
            <a:r>
              <a:rPr lang="da-DK" sz="1200" b="0" kern="1200" dirty="0">
                <a:solidFill>
                  <a:schemeClr val="tx1"/>
                </a:solidFill>
                <a:latin typeface="+mn-lt"/>
                <a:ea typeface="+mn-ea"/>
                <a:cs typeface="+mn-cs"/>
              </a:rPr>
              <a:t>Lad dem trække vejret roligt med</a:t>
            </a:r>
            <a:r>
              <a:rPr lang="da-DK" sz="1200" b="0" kern="1200" baseline="0" dirty="0">
                <a:solidFill>
                  <a:schemeClr val="tx1"/>
                </a:solidFill>
                <a:latin typeface="+mn-lt"/>
                <a:ea typeface="+mn-ea"/>
                <a:cs typeface="+mn-cs"/>
              </a:rPr>
              <a:t> sugerøret i hånden</a:t>
            </a:r>
            <a:r>
              <a:rPr lang="da-DK" sz="1200" b="0" kern="1200" dirty="0">
                <a:solidFill>
                  <a:schemeClr val="tx1"/>
                </a:solidFill>
                <a:latin typeface="+mn-lt"/>
                <a:ea typeface="+mn-ea"/>
                <a:cs typeface="+mn-cs"/>
              </a:rPr>
              <a:t>.</a:t>
            </a:r>
          </a:p>
          <a:p>
            <a:pPr marL="228600" indent="-228600">
              <a:buFont typeface="+mj-lt"/>
              <a:buAutoNum type="arabicPeriod"/>
            </a:pPr>
            <a:r>
              <a:rPr lang="da-DK" sz="1200" b="0" kern="1200" dirty="0">
                <a:solidFill>
                  <a:schemeClr val="tx1"/>
                </a:solidFill>
                <a:latin typeface="+mn-lt"/>
                <a:ea typeface="+mn-ea"/>
                <a:cs typeface="+mn-cs"/>
              </a:rPr>
              <a:t>Træk nu vejret roligt, men</a:t>
            </a:r>
            <a:r>
              <a:rPr lang="da-DK" sz="1200" b="0" kern="1200" baseline="0" dirty="0">
                <a:solidFill>
                  <a:schemeClr val="tx1"/>
                </a:solidFill>
                <a:latin typeface="+mn-lt"/>
                <a:ea typeface="+mn-ea"/>
                <a:cs typeface="+mn-cs"/>
              </a:rPr>
              <a:t> gennem sugerøret</a:t>
            </a:r>
            <a:r>
              <a:rPr lang="da-DK" sz="1200" b="0" kern="1200" dirty="0">
                <a:solidFill>
                  <a:schemeClr val="tx1"/>
                </a:solidFill>
                <a:latin typeface="+mn-lt"/>
                <a:ea typeface="+mn-ea"/>
                <a:cs typeface="+mn-cs"/>
              </a:rPr>
              <a:t>, mens de holder sig for næsen.</a:t>
            </a:r>
          </a:p>
          <a:p>
            <a:pPr marL="228600" indent="-228600">
              <a:buFont typeface="+mj-lt"/>
              <a:buAutoNum type="arabicPeriod"/>
            </a:pPr>
            <a:r>
              <a:rPr lang="da-DK" sz="1200" b="0" kern="1200" dirty="0">
                <a:solidFill>
                  <a:schemeClr val="tx1"/>
                </a:solidFill>
                <a:latin typeface="+mn-lt"/>
                <a:ea typeface="+mn-ea"/>
                <a:cs typeface="+mn-cs"/>
              </a:rPr>
              <a:t>Ta</a:t>
            </a:r>
            <a:r>
              <a:rPr lang="da-DK" sz="1200" b="0" kern="1200" baseline="0" dirty="0">
                <a:solidFill>
                  <a:schemeClr val="tx1"/>
                </a:solidFill>
                <a:latin typeface="+mn-lt"/>
                <a:ea typeface="+mn-ea"/>
                <a:cs typeface="+mn-cs"/>
              </a:rPr>
              <a:t>l om hv</a:t>
            </a:r>
            <a:r>
              <a:rPr lang="da-DK" sz="1200" b="0" kern="1200" dirty="0">
                <a:solidFill>
                  <a:schemeClr val="tx1"/>
                </a:solidFill>
                <a:latin typeface="+mn-lt"/>
                <a:ea typeface="+mn-ea"/>
                <a:cs typeface="+mn-cs"/>
              </a:rPr>
              <a:t>ordan det føles.</a:t>
            </a:r>
          </a:p>
          <a:p>
            <a:pPr marL="228600" indent="-228600">
              <a:buFont typeface="+mj-lt"/>
              <a:buAutoNum type="arabicPeriod"/>
            </a:pPr>
            <a:r>
              <a:rPr lang="da-DK" sz="1200" b="0" kern="1200" dirty="0">
                <a:solidFill>
                  <a:schemeClr val="tx1"/>
                </a:solidFill>
                <a:latin typeface="+mn-lt"/>
                <a:ea typeface="+mn-ea"/>
                <a:cs typeface="+mn-cs"/>
              </a:rPr>
              <a:t>Lad</a:t>
            </a:r>
            <a:r>
              <a:rPr lang="da-DK" sz="1200" b="0" kern="1200" baseline="0" dirty="0">
                <a:solidFill>
                  <a:schemeClr val="tx1"/>
                </a:solidFill>
                <a:latin typeface="+mn-lt"/>
                <a:ea typeface="+mn-ea"/>
                <a:cs typeface="+mn-cs"/>
              </a:rPr>
              <a:t> eleverne lave </a:t>
            </a:r>
            <a:r>
              <a:rPr lang="da-DK" sz="1200" b="0" kern="1200" dirty="0">
                <a:solidFill>
                  <a:schemeClr val="tx1"/>
                </a:solidFill>
                <a:latin typeface="+mn-lt"/>
                <a:ea typeface="+mn-ea"/>
                <a:cs typeface="+mn-cs"/>
              </a:rPr>
              <a:t>høje knæløftninger i 1 min, mens de trækker vejret gennemsugerøret og holder sig for næsen.</a:t>
            </a:r>
          </a:p>
          <a:p>
            <a:pPr marL="228600" indent="-228600">
              <a:buFont typeface="+mj-lt"/>
              <a:buAutoNum type="arabicPeriod"/>
            </a:pPr>
            <a:r>
              <a:rPr lang="da-DK" sz="1200" b="0" kern="1200" dirty="0">
                <a:solidFill>
                  <a:schemeClr val="tx1"/>
                </a:solidFill>
                <a:latin typeface="+mn-lt"/>
                <a:ea typeface="+mn-ea"/>
                <a:cs typeface="+mn-cs"/>
              </a:rPr>
              <a:t>Få</a:t>
            </a:r>
            <a:r>
              <a:rPr lang="da-DK" sz="1200" b="0" kern="1200" baseline="0" dirty="0">
                <a:solidFill>
                  <a:schemeClr val="tx1"/>
                </a:solidFill>
                <a:latin typeface="+mn-lt"/>
                <a:ea typeface="+mn-ea"/>
                <a:cs typeface="+mn-cs"/>
              </a:rPr>
              <a:t> eleverne til at fortælle,</a:t>
            </a:r>
            <a:r>
              <a:rPr lang="da-DK" sz="1200" b="0" kern="1200" dirty="0">
                <a:solidFill>
                  <a:schemeClr val="tx1"/>
                </a:solidFill>
                <a:latin typeface="+mn-lt"/>
                <a:ea typeface="+mn-ea"/>
                <a:cs typeface="+mn-cs"/>
              </a:rPr>
              <a:t> hvordan det føles.</a:t>
            </a:r>
          </a:p>
          <a:p>
            <a:endParaRPr lang="da-DK" sz="1200" b="0" kern="1200" dirty="0">
              <a:solidFill>
                <a:schemeClr val="tx1"/>
              </a:solidFill>
              <a:latin typeface="+mn-lt"/>
              <a:ea typeface="+mn-ea"/>
              <a:cs typeface="+mn-cs"/>
            </a:endParaRPr>
          </a:p>
          <a:p>
            <a:r>
              <a:rPr lang="da-DK" sz="1200" b="0" kern="1200" dirty="0">
                <a:solidFill>
                  <a:schemeClr val="tx1"/>
                </a:solidFill>
                <a:latin typeface="+mn-lt"/>
                <a:ea typeface="+mn-ea"/>
                <a:cs typeface="+mn-cs"/>
              </a:rPr>
              <a:t>Få dem til at sætte ord på forskellen mellem at trække vejret på de forskellige måder. Fortæl dem, at når de trækker vejret med sugerør, svarer det til at have en nedsat lungefunktion på ca. 30-50%.</a:t>
            </a:r>
          </a:p>
          <a:p>
            <a:endParaRPr lang="da-DK" baseline="0" dirty="0"/>
          </a:p>
          <a:p>
            <a:r>
              <a:rPr lang="da-DK" b="1" baseline="0" dirty="0"/>
              <a:t>Spørg</a:t>
            </a:r>
            <a:r>
              <a:rPr lang="da-DK" baseline="0" dirty="0"/>
              <a:t> </a:t>
            </a:r>
          </a:p>
          <a:p>
            <a:r>
              <a:rPr lang="da-DK" baseline="0" dirty="0"/>
              <a:t>Hvad tror I, der sker med kroppen og vejrtrækningen, når du får mindre luft (ilt)?</a:t>
            </a:r>
            <a:endParaRPr lang="da-DK" dirty="0">
              <a:latin typeface="+mn-lt"/>
            </a:endParaRPr>
          </a:p>
          <a:p>
            <a:endParaRPr lang="da-DK" dirty="0"/>
          </a:p>
          <a:p>
            <a:endParaRPr lang="da-DK" dirty="0"/>
          </a:p>
        </p:txBody>
      </p:sp>
      <p:sp>
        <p:nvSpPr>
          <p:cNvPr id="4" name="Pladsholder til slidenummer 3"/>
          <p:cNvSpPr>
            <a:spLocks noGrp="1"/>
          </p:cNvSpPr>
          <p:nvPr>
            <p:ph type="sldNum" sz="quarter" idx="10"/>
          </p:nvPr>
        </p:nvSpPr>
        <p:spPr/>
        <p:txBody>
          <a:bodyPr/>
          <a:lstStyle/>
          <a:p>
            <a:fld id="{B5927343-26AE-42C8-A520-6FA87C2B3571}" type="slidenum">
              <a:rPr lang="da-DK" smtClean="0"/>
              <a:t>6</a:t>
            </a:fld>
            <a:endParaRPr lang="da-DK"/>
          </a:p>
        </p:txBody>
      </p:sp>
    </p:spTree>
    <p:extLst>
      <p:ext uri="{BB962C8B-B14F-4D97-AF65-F5344CB8AC3E}">
        <p14:creationId xmlns:p14="http://schemas.microsoft.com/office/powerpoint/2010/main" val="396971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
                <a:schemeClr val="accent1"/>
              </a:buClr>
              <a:buSzTx/>
              <a:buFont typeface="Wingdings" charset="2"/>
              <a:buNone/>
              <a:tabLst/>
              <a:defRPr/>
            </a:pPr>
            <a:r>
              <a:rPr lang="da-DK" b="1" dirty="0">
                <a:latin typeface="+mn-lt"/>
              </a:rPr>
              <a:t>Spørg eleverne om to spørgsmål</a:t>
            </a:r>
            <a:r>
              <a:rPr lang="da-DK" b="1" baseline="0" dirty="0">
                <a:latin typeface="+mn-lt"/>
              </a:rPr>
              <a:t>: </a:t>
            </a:r>
          </a:p>
          <a:p>
            <a:pPr marL="0" indent="0">
              <a:buClr>
                <a:schemeClr val="accent1"/>
              </a:buClr>
              <a:buFont typeface="Arial"/>
              <a:buNone/>
            </a:pPr>
            <a:endParaRPr lang="da-DK" sz="1200" dirty="0">
              <a:latin typeface="+mn-lt"/>
            </a:endParaRPr>
          </a:p>
          <a:p>
            <a:pPr marL="0" indent="0">
              <a:buClr>
                <a:schemeClr val="accent1"/>
              </a:buClr>
              <a:buFont typeface="Arial"/>
              <a:buNone/>
            </a:pPr>
            <a:r>
              <a:rPr lang="da-DK" sz="1200" b="1" dirty="0">
                <a:latin typeface="+mn-lt"/>
              </a:rPr>
              <a:t>1. Hvad sker der, når vi er aktive?</a:t>
            </a:r>
          </a:p>
          <a:p>
            <a:pPr marL="0" indent="0">
              <a:buClr>
                <a:schemeClr val="accent1"/>
              </a:buClr>
              <a:buFont typeface="Arial"/>
              <a:buNone/>
            </a:pPr>
            <a:r>
              <a:rPr lang="da-DK" sz="1200" b="0" u="sng" dirty="0">
                <a:latin typeface="+mn-lt"/>
              </a:rPr>
              <a:t>Baggrundsinfo til</a:t>
            </a:r>
            <a:r>
              <a:rPr lang="da-DK" sz="1200" b="0" u="sng" baseline="0" dirty="0">
                <a:latin typeface="+mn-lt"/>
              </a:rPr>
              <a:t> læren: </a:t>
            </a:r>
            <a:endParaRPr lang="da-DK" sz="1200" b="0" u="sng" dirty="0">
              <a:latin typeface="+mn-lt"/>
            </a:endParaRPr>
          </a:p>
          <a:p>
            <a:pPr marL="0" indent="0">
              <a:buClr>
                <a:schemeClr val="accent1"/>
              </a:buClr>
              <a:buFont typeface="Arial"/>
              <a:buNone/>
            </a:pPr>
            <a:r>
              <a:rPr lang="da-DK" sz="1200" dirty="0">
                <a:latin typeface="+mn-lt"/>
              </a:rPr>
              <a:t>- Forbedring af ilt-transporten. </a:t>
            </a:r>
          </a:p>
          <a:p>
            <a:pPr marL="0" indent="0">
              <a:buClr>
                <a:schemeClr val="accent1"/>
              </a:buClr>
              <a:buFont typeface="Arial"/>
              <a:buNone/>
            </a:pPr>
            <a:r>
              <a:rPr lang="da-DK" sz="1200" dirty="0">
                <a:latin typeface="+mn-lt"/>
              </a:rPr>
              <a:t>- Forbedring af musklernes evne til at udnytte ilten samt forbedre fedtforbrændingen</a:t>
            </a:r>
          </a:p>
          <a:p>
            <a:pPr marL="0" indent="0">
              <a:buClr>
                <a:schemeClr val="accent1"/>
              </a:buClr>
              <a:buFont typeface="Arial"/>
              <a:buNone/>
            </a:pPr>
            <a:r>
              <a:rPr lang="da-DK" sz="1200" dirty="0">
                <a:latin typeface="+mn-lt"/>
              </a:rPr>
              <a:t>- Forbedring af restitutionsevnen </a:t>
            </a:r>
          </a:p>
          <a:p>
            <a:pPr fontAlgn="base"/>
            <a:endParaRPr lang="da-DK" sz="1200" b="1" i="0" kern="1200" dirty="0">
              <a:solidFill>
                <a:schemeClr val="tx1"/>
              </a:solidFill>
              <a:effectLst/>
              <a:latin typeface="+mn-lt"/>
              <a:ea typeface="ＭＳ Ｐゴシック" charset="0"/>
              <a:cs typeface="ＭＳ Ｐゴシック" charset="0"/>
            </a:endParaRPr>
          </a:p>
          <a:p>
            <a:pPr fontAlgn="base"/>
            <a:r>
              <a:rPr lang="da-DK" sz="1200" b="0" i="0" kern="1200" dirty="0">
                <a:solidFill>
                  <a:schemeClr val="tx1"/>
                </a:solidFill>
                <a:effectLst/>
                <a:latin typeface="+mn-lt"/>
                <a:ea typeface="ＭＳ Ｐゴシック" charset="0"/>
                <a:cs typeface="ＭＳ Ｐゴシック" charset="0"/>
              </a:rPr>
              <a:t>Når vi er fysisk aktive og bliver forpustede, træner vi alle musklerne, så de bliver stærkere. Hjertet bliver også stærkere og kan pumpe mere blod og ilt ud i kroppen. Træning gør, at vi får flere blodkar og mere blod, og kan dermed få mere ilt ud til musklerne, så de lettere kan arbejde. </a:t>
            </a:r>
            <a:r>
              <a:rPr lang="da-DK" dirty="0">
                <a:latin typeface="+mn-lt"/>
              </a:rPr>
              <a:t>Når du er i god form, er</a:t>
            </a:r>
            <a:r>
              <a:rPr lang="da-DK" baseline="0" dirty="0">
                <a:latin typeface="+mn-lt"/>
              </a:rPr>
              <a:t> din krop bedre til at optage ilten, og på den måde kommer der mere ilt rundt i kroppen, fordi kroppen er bedre til at forsyne muskler og organer med ilt.</a:t>
            </a:r>
          </a:p>
          <a:p>
            <a:endParaRPr lang="da-DK" baseline="0" dirty="0">
              <a:latin typeface="+mn-lt"/>
            </a:endParaRPr>
          </a:p>
          <a:p>
            <a:r>
              <a:rPr lang="da-DK" sz="1200" b="1" kern="1200" dirty="0">
                <a:solidFill>
                  <a:schemeClr val="tx1"/>
                </a:solidFill>
                <a:effectLst/>
                <a:latin typeface="+mn-lt"/>
                <a:ea typeface="+mn-ea"/>
                <a:cs typeface="+mn-cs"/>
              </a:rPr>
              <a:t>2. Kan unge med en lungesygdom løbe og være med til sport?</a:t>
            </a:r>
          </a:p>
          <a:p>
            <a:r>
              <a:rPr lang="da-DK" sz="1200" u="sng" kern="1200" dirty="0">
                <a:solidFill>
                  <a:schemeClr val="tx1"/>
                </a:solidFill>
                <a:effectLst/>
                <a:latin typeface="+mn-lt"/>
                <a:ea typeface="+mn-ea"/>
                <a:cs typeface="+mn-cs"/>
              </a:rPr>
              <a:t>Baggrundsinformation til</a:t>
            </a:r>
            <a:r>
              <a:rPr lang="da-DK" sz="1200" u="sng" kern="1200" baseline="0" dirty="0">
                <a:solidFill>
                  <a:schemeClr val="tx1"/>
                </a:solidFill>
                <a:effectLst/>
                <a:latin typeface="+mn-lt"/>
                <a:ea typeface="+mn-ea"/>
                <a:cs typeface="+mn-cs"/>
              </a:rPr>
              <a:t> læren: </a:t>
            </a:r>
          </a:p>
          <a:p>
            <a:r>
              <a:rPr lang="da-DK" sz="1200" kern="1200" dirty="0">
                <a:solidFill>
                  <a:schemeClr val="tx1"/>
                </a:solidFill>
                <a:effectLst/>
                <a:latin typeface="+mn-lt"/>
                <a:ea typeface="+mn-ea"/>
                <a:cs typeface="+mn-cs"/>
              </a:rPr>
              <a:t>Alle – unge som gamle - har gavn af frisk luft og fysisk aktivitet hver dag. Børn med astma og andre svære lungesygdomme skal dog have taget deres medicin, og have den med sig, når de kaster sig ud i leg og sport. De</a:t>
            </a:r>
            <a:r>
              <a:rPr lang="da-DK" sz="1200" kern="1200" baseline="0" dirty="0">
                <a:solidFill>
                  <a:schemeClr val="tx1"/>
                </a:solidFill>
                <a:effectLst/>
                <a:latin typeface="+mn-lt"/>
                <a:ea typeface="+mn-ea"/>
                <a:cs typeface="+mn-cs"/>
              </a:rPr>
              <a:t> børn, der er hårdest ramt af deres lungesygdom, har ikke altid luft til at lege og være fysisk aktive. De har knap luft og energi til at gennemføre en hel skoledag. </a:t>
            </a:r>
            <a:endParaRPr lang="da-DK" dirty="0">
              <a:effectLst/>
            </a:endParaRPr>
          </a:p>
          <a:p>
            <a:endParaRPr lang="da-DK" dirty="0"/>
          </a:p>
        </p:txBody>
      </p:sp>
      <p:sp>
        <p:nvSpPr>
          <p:cNvPr id="4" name="Pladsholder til slidenummer 3"/>
          <p:cNvSpPr>
            <a:spLocks noGrp="1"/>
          </p:cNvSpPr>
          <p:nvPr>
            <p:ph type="sldNum" sz="quarter" idx="5"/>
          </p:nvPr>
        </p:nvSpPr>
        <p:spPr/>
        <p:txBody>
          <a:bodyPr/>
          <a:lstStyle/>
          <a:p>
            <a:fld id="{B944B0FB-9DE3-2E4D-902F-02AECE9317F2}" type="slidenum">
              <a:rPr lang="da-DK" smtClean="0"/>
              <a:t>7</a:t>
            </a:fld>
            <a:endParaRPr lang="da-DK"/>
          </a:p>
        </p:txBody>
      </p:sp>
    </p:spTree>
    <p:extLst>
      <p:ext uri="{BB962C8B-B14F-4D97-AF65-F5344CB8AC3E}">
        <p14:creationId xmlns:p14="http://schemas.microsoft.com/office/powerpoint/2010/main" val="1818157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b="1" dirty="0">
                <a:ea typeface="ＭＳ Ｐゴシック" charset="0"/>
                <a:cs typeface="ＭＳ Ｐゴシック" charset="0"/>
              </a:rPr>
              <a:t>Øvelse</a:t>
            </a:r>
            <a:r>
              <a:rPr lang="da-DK" b="1" baseline="0" dirty="0">
                <a:ea typeface="ＭＳ Ｐゴシック" charset="0"/>
                <a:cs typeface="ＭＳ Ｐゴシック" charset="0"/>
              </a:rPr>
              <a:t> – sådan passer jeg på mine lunger</a:t>
            </a:r>
          </a:p>
          <a:p>
            <a:pPr fontAlgn="base"/>
            <a:r>
              <a:rPr lang="da-DK" dirty="0">
                <a:ea typeface="ＭＳ Ｐゴシック" charset="0"/>
                <a:cs typeface="ＭＳ Ｐゴシック" charset="0"/>
              </a:rPr>
              <a:t>Lad</a:t>
            </a:r>
            <a:r>
              <a:rPr lang="da-DK" baseline="0" dirty="0">
                <a:ea typeface="ＭＳ Ｐゴシック" charset="0"/>
                <a:cs typeface="ＭＳ Ｐゴシック" charset="0"/>
              </a:rPr>
              <a:t> eleverne tale sammen to og to i </a:t>
            </a:r>
            <a:r>
              <a:rPr lang="da-DK" dirty="0">
                <a:ea typeface="ＭＳ Ｐゴシック" charset="0"/>
                <a:cs typeface="ＭＳ Ｐゴシック" charset="0"/>
              </a:rPr>
              <a:t>2 minutter om spørgsmålet</a:t>
            </a:r>
            <a:r>
              <a:rPr lang="da-DK" baseline="0" dirty="0">
                <a:ea typeface="ＭＳ Ｐゴシック" charset="0"/>
                <a:cs typeface="ＭＳ Ｐゴシック" charset="0"/>
              </a:rPr>
              <a:t>. Saml evt. op med nogle </a:t>
            </a:r>
            <a:r>
              <a:rPr lang="da-DK" dirty="0">
                <a:ea typeface="ＭＳ Ｐゴシック" charset="0"/>
                <a:cs typeface="ＭＳ Ｐゴシック" charset="0"/>
              </a:rPr>
              <a:t>kommentarer i plenum, så de kan inspirere</a:t>
            </a:r>
            <a:r>
              <a:rPr lang="da-DK" baseline="0" dirty="0">
                <a:ea typeface="ＭＳ Ｐゴシック" charset="0"/>
                <a:cs typeface="ＭＳ Ｐゴシック" charset="0"/>
              </a:rPr>
              <a:t> hinanden. </a:t>
            </a:r>
          </a:p>
          <a:p>
            <a:pPr fontAlgn="base"/>
            <a:endParaRPr lang="da-DK" baseline="0" dirty="0">
              <a:ea typeface="ＭＳ Ｐゴシック" charset="0"/>
              <a:cs typeface="ＭＳ Ｐゴシック" charset="0"/>
            </a:endParaRPr>
          </a:p>
          <a:p>
            <a:pPr fontAlgn="base"/>
            <a:r>
              <a:rPr lang="da-DK" b="0" u="sng" baseline="0" dirty="0">
                <a:ea typeface="ＭＳ Ｐゴシック" charset="0"/>
                <a:cs typeface="ＭＳ Ｐゴシック" charset="0"/>
              </a:rPr>
              <a:t>Baggrundsinformation til læren: </a:t>
            </a:r>
          </a:p>
          <a:p>
            <a:pPr fontAlgn="base"/>
            <a:endParaRPr lang="da-DK" baseline="0" dirty="0">
              <a:ea typeface="ＭＳ Ｐゴシック" charset="0"/>
              <a:cs typeface="ＭＳ Ｐゴシック" charset="0"/>
            </a:endParaRPr>
          </a:p>
          <a:p>
            <a:pPr marL="171450" indent="-171450" fontAlgn="base">
              <a:buFontTx/>
              <a:buChar char="-"/>
            </a:pPr>
            <a:r>
              <a:rPr lang="da-DK" baseline="0" dirty="0">
                <a:ea typeface="ＭＳ Ｐゴシック" charset="0"/>
                <a:cs typeface="ＭＳ Ｐゴシック" charset="0"/>
              </a:rPr>
              <a:t>Dyrke sport og være aktiv (60 min. hver dag – Sundhedsstyrelsens vejledning: </a:t>
            </a:r>
            <a:r>
              <a:rPr lang="da-DK" baseline="0" dirty="0" err="1">
                <a:ea typeface="ＭＳ Ｐゴシック" charset="0"/>
                <a:cs typeface="ＭＳ Ｐゴシック" charset="0"/>
              </a:rPr>
              <a:t>https</a:t>
            </a:r>
            <a:r>
              <a:rPr lang="da-DK" baseline="0" dirty="0">
                <a:ea typeface="ＭＳ Ｐゴシック" charset="0"/>
                <a:cs typeface="ＭＳ Ｐゴシック" charset="0"/>
              </a:rPr>
              <a:t>://</a:t>
            </a:r>
            <a:r>
              <a:rPr lang="da-DK" baseline="0" dirty="0" err="1">
                <a:ea typeface="ＭＳ Ｐゴシック" charset="0"/>
                <a:cs typeface="ＭＳ Ｐゴシック" charset="0"/>
              </a:rPr>
              <a:t>www.sst.dk</a:t>
            </a:r>
            <a:r>
              <a:rPr lang="da-DK" baseline="0" dirty="0">
                <a:ea typeface="ＭＳ Ｐゴシック" charset="0"/>
                <a:cs typeface="ＭＳ Ｐゴシック" charset="0"/>
              </a:rPr>
              <a:t>/da/sundhed-og-livsstil/fysisk-aktivitet/anbefalinger/5-17-aar)</a:t>
            </a:r>
          </a:p>
          <a:p>
            <a:pPr marL="171450" indent="-171450" fontAlgn="base">
              <a:buFontTx/>
              <a:buChar char="-"/>
            </a:pPr>
            <a:r>
              <a:rPr lang="da-DK" baseline="0" dirty="0">
                <a:ea typeface="ＭＳ Ｐゴシック" charset="0"/>
                <a:cs typeface="ＭＳ Ｐゴシック" charset="0"/>
              </a:rPr>
              <a:t>Gå udenfor og få frisk luft</a:t>
            </a:r>
          </a:p>
          <a:p>
            <a:pPr marL="171450" indent="-171450" fontAlgn="base">
              <a:buFontTx/>
              <a:buChar char="-"/>
            </a:pPr>
            <a:r>
              <a:rPr lang="da-DK" baseline="0" dirty="0">
                <a:ea typeface="ＭＳ Ｐゴシック" charset="0"/>
                <a:cs typeface="ＭＳ Ｐゴシック" charset="0"/>
              </a:rPr>
              <a:t>Lufte ud derhjemme</a:t>
            </a:r>
          </a:p>
          <a:p>
            <a:pPr marL="171450" indent="-171450" fontAlgn="base">
              <a:buFontTx/>
              <a:buChar char="-"/>
            </a:pPr>
            <a:r>
              <a:rPr lang="da-DK" baseline="0" dirty="0">
                <a:ea typeface="ＭＳ Ｐゴシック" charset="0"/>
                <a:cs typeface="ＭＳ Ｐゴシック" charset="0"/>
              </a:rPr>
              <a:t>Undgå rygning (både egen og andres)</a:t>
            </a:r>
          </a:p>
          <a:p>
            <a:pPr marL="171450" indent="-171450" fontAlgn="base">
              <a:buFontTx/>
              <a:buChar char="-"/>
            </a:pPr>
            <a:r>
              <a:rPr lang="da-DK" baseline="0" dirty="0">
                <a:ea typeface="ＭＳ Ｐゴシック" charset="0"/>
                <a:cs typeface="ＭＳ Ｐゴシック" charset="0"/>
              </a:rPr>
              <a:t>Undgå stærk forurening som fx trafik-os </a:t>
            </a:r>
          </a:p>
          <a:p>
            <a:pPr marL="171450" indent="-171450" fontAlgn="base">
              <a:buFontTx/>
              <a:buChar char="-"/>
            </a:pPr>
            <a:r>
              <a:rPr lang="da-DK" baseline="0" dirty="0">
                <a:ea typeface="ＭＳ Ｐゴシック" charset="0"/>
                <a:cs typeface="ＭＳ Ｐゴシック" charset="0"/>
              </a:rPr>
              <a:t>Bruge maske ved slibning, maling og andet håndværk der giver støv, røg og gas i luften</a:t>
            </a:r>
          </a:p>
          <a:p>
            <a:pPr marL="171450" indent="-171450" fontAlgn="base">
              <a:buFontTx/>
              <a:buChar char="-"/>
            </a:pPr>
            <a:r>
              <a:rPr lang="da-DK" baseline="0" dirty="0">
                <a:ea typeface="ＭＳ Ｐゴシック" charset="0"/>
                <a:cs typeface="ＭＳ Ｐゴシック" charset="0"/>
              </a:rPr>
              <a:t>Beskytte mig mod andre skadelige partikler i luften.</a:t>
            </a:r>
          </a:p>
          <a:p>
            <a:endParaRPr lang="da-DK" dirty="0"/>
          </a:p>
        </p:txBody>
      </p:sp>
      <p:sp>
        <p:nvSpPr>
          <p:cNvPr id="4" name="Pladsholder til slidenummer 3"/>
          <p:cNvSpPr>
            <a:spLocks noGrp="1"/>
          </p:cNvSpPr>
          <p:nvPr>
            <p:ph type="sldNum" sz="quarter" idx="5"/>
          </p:nvPr>
        </p:nvSpPr>
        <p:spPr/>
        <p:txBody>
          <a:bodyPr/>
          <a:lstStyle/>
          <a:p>
            <a:fld id="{80D9ED4F-90B4-4BD8-A817-6A0A9D03637F}" type="slidenum">
              <a:rPr lang="ko-KR" altLang="en-US" smtClean="0"/>
              <a:t>8</a:t>
            </a:fld>
            <a:endParaRPr lang="ko-KR" altLang="en-US"/>
          </a:p>
        </p:txBody>
      </p:sp>
    </p:spTree>
    <p:extLst>
      <p:ext uri="{BB962C8B-B14F-4D97-AF65-F5344CB8AC3E}">
        <p14:creationId xmlns:p14="http://schemas.microsoft.com/office/powerpoint/2010/main" val="247023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b="1" dirty="0">
                <a:ea typeface="ＭＳ Ｐゴシック" charset="0"/>
                <a:cs typeface="ＭＳ Ｐゴシック" charset="0"/>
              </a:rPr>
              <a:t>Øvelse</a:t>
            </a:r>
            <a:r>
              <a:rPr lang="da-DK" b="1" baseline="0" dirty="0">
                <a:ea typeface="ＭＳ Ｐゴシック" charset="0"/>
                <a:cs typeface="ＭＳ Ｐゴシック" charset="0"/>
              </a:rPr>
              <a:t> – dilemma </a:t>
            </a:r>
          </a:p>
          <a:p>
            <a:pPr fontAlgn="base"/>
            <a:r>
              <a:rPr lang="da-DK" dirty="0">
                <a:ea typeface="ＭＳ Ｐゴシック" charset="0"/>
                <a:cs typeface="ＭＳ Ｐゴシック" charset="0"/>
              </a:rPr>
              <a:t>Lad el</a:t>
            </a:r>
            <a:r>
              <a:rPr lang="da-DK" baseline="0" dirty="0">
                <a:ea typeface="ＭＳ Ｐゴシック" charset="0"/>
                <a:cs typeface="ＭＳ Ｐゴシック" charset="0"/>
              </a:rPr>
              <a:t>everne gå i grupper af 2-3. Giv hver gruppe et af de 6 dilemmaer. Giv grupperne 5 min til at drøfte dilemmaet. Byt dilemmaer og giv dem 5 min til at drøfte. </a:t>
            </a:r>
          </a:p>
          <a:p>
            <a:pPr fontAlgn="base"/>
            <a:r>
              <a:rPr lang="da-DK" baseline="0" dirty="0">
                <a:ea typeface="ＭＳ Ｐゴシック" charset="0"/>
                <a:cs typeface="ＭＳ Ｐゴシック" charset="0"/>
              </a:rPr>
              <a:t>Saml evt. op med nogle </a:t>
            </a:r>
            <a:r>
              <a:rPr lang="da-DK" dirty="0">
                <a:ea typeface="ＭＳ Ｐゴシック" charset="0"/>
                <a:cs typeface="ＭＳ Ｐゴシック" charset="0"/>
              </a:rPr>
              <a:t>kommentarer i plenum.</a:t>
            </a:r>
            <a:r>
              <a:rPr lang="da-DK" baseline="0" dirty="0">
                <a:ea typeface="ＭＳ Ｐゴシック" charset="0"/>
                <a:cs typeface="ＭＳ Ｐゴシック" charset="0"/>
              </a:rPr>
              <a:t> </a:t>
            </a:r>
          </a:p>
          <a:p>
            <a:pPr fontAlgn="base"/>
            <a:endParaRPr lang="da-DK" baseline="0" dirty="0">
              <a:ea typeface="ＭＳ Ｐゴシック" charset="0"/>
              <a:cs typeface="ＭＳ Ｐゴシック" charset="0"/>
            </a:endParaRPr>
          </a:p>
          <a:p>
            <a:r>
              <a:rPr lang="da-DK" sz="1200" b="1" kern="1200" dirty="0">
                <a:solidFill>
                  <a:schemeClr val="tx1"/>
                </a:solidFill>
                <a:effectLst/>
                <a:latin typeface="+mn-lt"/>
                <a:ea typeface="+mn-ea"/>
                <a:cs typeface="+mn-cs"/>
              </a:rPr>
              <a:t>Dilemma 1: </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Du er i praktik, og du er med din mester sendt ud for at bygge på en stor ny skole. Der er rigtig mange, der arbejder på byggeriet, så der er en masse støv og skidt rundt omkring i bygningen. Du kan efter en uges tid mærke, at du bliver mere og mere uoplagt og sløv i løbet af dagen, og du er begyndt at hoste mere. Din mester har ikke givet dig en maske, og det er langt fra alle på byggepladsen, der bruger en maske. Hvad tænker du? Hvad gør du? </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Dilemma 2:</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Du ryger af og til, men du ville egentlig ønske, at du kunne stoppe. Derfor har du aftalt med dig selv, at du stopper med at ryge, når du starter i praktik. På førstedagen i praktik bliver der holdt flere pauser for at ryge blandt de ansatte i firmaet. Du fornemmer, at det kun er okay, at du også holder pause, hvis du ryger. Hvad tænker du? Hvad gør du? </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Dilemma 3: </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Du er lige startet på skolen. Første gang du og klassen er i værkstedet, siger din lærer, at der nu er 10 minutters pause. Du ryger ikke. Hvad tænker du? Hvad gør du? </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Dilemma 4:</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Der er frikvarter. I flere måneder har du og dine venner hygget jer med bordfodbold, mad og kaffe i pauserne. Men i de sidste uger er et par af dine venner gået med ud for at ryge, og du snakker derfor ikke helt så meget med dem mere. De røg ikke, da de startede på skolen. Hvad tænker du? Hvad gør du? </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Dilemma 5:</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Du er i praktik. I frokoststuen bliver der røget, og selvom du af og til ryger en cigaret, synes du, at det er ulækkert, at der bliver røget, mens du spiser din frokost. Hvad tænker du? Hvad gør du? </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Dilemma 6: </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Du er i praktik på et værksted. I flere år har du lidt af astma, og du får det derfor skidt, når der bliver røget på værkstedet. Desværre sker det ret ofte, at de andre svende får sig en smøg, mens de arbejder. Hvad tænker du? Hvad gør du? </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Dilemma 7: </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På din praktikplads fik du udleveret et åndedrætsværn på din første arbejdsdag med besked om at passe godt på det. Det er nu gået så meget i stykker, at du ikke bliver beskyttet af det mere. Da du går til mester og beder om et nyt åndedrætsværn, kan du mærke, at det ikke falder i god jord hos ham, og du går derfra med beskeden om, at ”han lige vil kigge på det og se, om han kan finde et nyt til dig…”. Hvad tænker du? Hvad gør du? </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Dilemma 8: </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Du er i praktik på et værksted. I værkstedet er to af udsugningerne gået i stykker, og du kan fornemme, at det er lang tid siden, det er sket, og at der ikke er nogen udsigter til, at der bliver gjort noget ved det foreløbigt. Du ved, at mange af de olier og væsker, I bruger, er skadelige for dine luftveje. Hvad tænker du? Hvad gør du? </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Dilemma 9:</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Du er lige startet i praktik og mangler et åndedrætsværn, fordi det arbejde, du skal udføre, foregår et sted med meget luftforurening, som ikke kan nedsættes i øjeblikket. Din mester siger, du skal betale åndedrætsværnet af egen lomme. Du ved, at det er et lovkrav, at han betaler det, og at du ikke må arbejde uden. Hvad tænker du? Hvad gør du?</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Du kan også finde dilemmakortene her:</a:t>
            </a:r>
          </a:p>
          <a:p>
            <a:r>
              <a:rPr lang="da-DK" sz="1200" kern="1200" dirty="0">
                <a:solidFill>
                  <a:schemeClr val="tx1"/>
                </a:solidFill>
                <a:effectLst/>
                <a:latin typeface="+mn-lt"/>
                <a:ea typeface="+mn-ea"/>
                <a:cs typeface="+mn-cs"/>
              </a:rPr>
              <a:t>http://www.lungerpåarbejde.dk/</a:t>
            </a:r>
            <a:r>
              <a:rPr lang="da-DK" sz="1200" kern="1200" dirty="0" err="1">
                <a:solidFill>
                  <a:schemeClr val="tx1"/>
                </a:solidFill>
                <a:effectLst/>
                <a:latin typeface="+mn-lt"/>
                <a:ea typeface="+mn-ea"/>
                <a:cs typeface="+mn-cs"/>
              </a:rPr>
              <a:t>content</a:t>
            </a:r>
            <a:r>
              <a:rPr lang="da-DK" sz="1200" kern="1200" dirty="0">
                <a:solidFill>
                  <a:schemeClr val="tx1"/>
                </a:solidFill>
                <a:effectLst/>
                <a:latin typeface="+mn-lt"/>
                <a:ea typeface="+mn-ea"/>
                <a:cs typeface="+mn-cs"/>
              </a:rPr>
              <a:t>/tema-5-g%C3%B8r</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Se også sidste slides med</a:t>
            </a:r>
            <a:r>
              <a:rPr lang="da-DK" sz="1200" kern="1200" baseline="0" dirty="0">
                <a:solidFill>
                  <a:schemeClr val="tx1"/>
                </a:solidFill>
                <a:effectLst/>
                <a:latin typeface="+mn-lt"/>
                <a:ea typeface="+mn-ea"/>
                <a:cs typeface="+mn-cs"/>
              </a:rPr>
              <a:t> inspiration til de yderligere materialer, der er udarbejdet til eleverne</a:t>
            </a:r>
            <a:endParaRPr lang="da-DK" sz="1200" kern="120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B944B0FB-9DE3-2E4D-902F-02AECE9317F2}" type="slidenum">
              <a:rPr lang="da-DK" smtClean="0"/>
              <a:t>9</a:t>
            </a:fld>
            <a:endParaRPr lang="da-DK"/>
          </a:p>
        </p:txBody>
      </p:sp>
    </p:spTree>
    <p:extLst>
      <p:ext uri="{BB962C8B-B14F-4D97-AF65-F5344CB8AC3E}">
        <p14:creationId xmlns:p14="http://schemas.microsoft.com/office/powerpoint/2010/main" val="1966954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36ACDB6D-7762-49DD-835F-809BDCADDAEB}" type="datetimeFigureOut">
              <a:rPr lang="da-DK" smtClean="0"/>
              <a:t>03-04-2020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39AEE40-A3AA-4863-B06A-EC48568608B8}" type="slidenum">
              <a:rPr lang="da-DK" smtClean="0"/>
              <a:t>‹nr.›</a:t>
            </a:fld>
            <a:endParaRPr lang="da-DK"/>
          </a:p>
        </p:txBody>
      </p:sp>
    </p:spTree>
    <p:extLst>
      <p:ext uri="{BB962C8B-B14F-4D97-AF65-F5344CB8AC3E}">
        <p14:creationId xmlns:p14="http://schemas.microsoft.com/office/powerpoint/2010/main" val="2300988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36ACDB6D-7762-49DD-835F-809BDCADDAEB}" type="datetimeFigureOut">
              <a:rPr lang="da-DK" smtClean="0"/>
              <a:t>03-04-2020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39AEE40-A3AA-4863-B06A-EC48568608B8}" type="slidenum">
              <a:rPr lang="da-DK" smtClean="0"/>
              <a:t>‹nr.›</a:t>
            </a:fld>
            <a:endParaRPr lang="da-DK"/>
          </a:p>
        </p:txBody>
      </p:sp>
    </p:spTree>
    <p:extLst>
      <p:ext uri="{BB962C8B-B14F-4D97-AF65-F5344CB8AC3E}">
        <p14:creationId xmlns:p14="http://schemas.microsoft.com/office/powerpoint/2010/main" val="374164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36ACDB6D-7762-49DD-835F-809BDCADDAEB}" type="datetimeFigureOut">
              <a:rPr lang="da-DK" smtClean="0"/>
              <a:t>03-04-2020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39AEE40-A3AA-4863-B06A-EC48568608B8}" type="slidenum">
              <a:rPr lang="da-DK" smtClean="0"/>
              <a:t>‹nr.›</a:t>
            </a:fld>
            <a:endParaRPr lang="da-DK"/>
          </a:p>
        </p:txBody>
      </p:sp>
    </p:spTree>
    <p:extLst>
      <p:ext uri="{BB962C8B-B14F-4D97-AF65-F5344CB8AC3E}">
        <p14:creationId xmlns:p14="http://schemas.microsoft.com/office/powerpoint/2010/main" val="189795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12192000" cy="768085"/>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4"/>
            <a:ext cx="12192000" cy="384043"/>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sz="1800"/>
          </a:p>
        </p:txBody>
      </p:sp>
      <p:grpSp>
        <p:nvGrpSpPr>
          <p:cNvPr id="6" name="그룹 5">
            <a:extLst>
              <a:ext uri="{FF2B5EF4-FFF2-40B4-BE49-F238E27FC236}">
                <a16:creationId xmlns:a16="http://schemas.microsoft.com/office/drawing/2014/main" id="{3F6939C0-0F9C-4BB0-BE6D-CDFDBD48B8E1}"/>
              </a:ext>
            </a:extLst>
          </p:cNvPr>
          <p:cNvGrpSpPr/>
          <p:nvPr userDrawn="1"/>
        </p:nvGrpSpPr>
        <p:grpSpPr>
          <a:xfrm>
            <a:off x="10668857" y="5253433"/>
            <a:ext cx="1523145" cy="1585421"/>
            <a:chOff x="4572000" y="387072"/>
            <a:chExt cx="4569687" cy="4756528"/>
          </a:xfrm>
        </p:grpSpPr>
        <p:sp>
          <p:nvSpPr>
            <p:cNvPr id="7" name="자유형: 도형 6">
              <a:extLst>
                <a:ext uri="{FF2B5EF4-FFF2-40B4-BE49-F238E27FC236}">
                  <a16:creationId xmlns:a16="http://schemas.microsoft.com/office/drawing/2014/main" id="{D9278269-D816-4377-921A-50AEC083B847}"/>
                </a:ext>
              </a:extLst>
            </p:cNvPr>
            <p:cNvSpPr/>
            <p:nvPr userDrawn="1"/>
          </p:nvSpPr>
          <p:spPr>
            <a:xfrm>
              <a:off x="4572000" y="1408870"/>
              <a:ext cx="4569687" cy="3734730"/>
            </a:xfrm>
            <a:custGeom>
              <a:avLst/>
              <a:gdLst>
                <a:gd name="connsiteX0" fmla="*/ 2611712 w 4569687"/>
                <a:gd name="connsiteY0" fmla="*/ 0 h 3734631"/>
                <a:gd name="connsiteX1" fmla="*/ 2927539 w 4569687"/>
                <a:gd name="connsiteY1" fmla="*/ 0 h 3734631"/>
                <a:gd name="connsiteX2" fmla="*/ 3010471 w 4569687"/>
                <a:gd name="connsiteY2" fmla="*/ 662843 h 3734631"/>
                <a:gd name="connsiteX3" fmla="*/ 3062414 w 4569687"/>
                <a:gd name="connsiteY3" fmla="*/ 672782 h 3734631"/>
                <a:gd name="connsiteX4" fmla="*/ 3375104 w 4569687"/>
                <a:gd name="connsiteY4" fmla="*/ 893768 h 3734631"/>
                <a:gd name="connsiteX5" fmla="*/ 3401966 w 4569687"/>
                <a:gd name="connsiteY5" fmla="*/ 943258 h 3734631"/>
                <a:gd name="connsiteX6" fmla="*/ 3444529 w 4569687"/>
                <a:gd name="connsiteY6" fmla="*/ 938967 h 3734631"/>
                <a:gd name="connsiteX7" fmla="*/ 3941882 w 4569687"/>
                <a:gd name="connsiteY7" fmla="*/ 1268635 h 3734631"/>
                <a:gd name="connsiteX8" fmla="*/ 3950232 w 4569687"/>
                <a:gd name="connsiteY8" fmla="*/ 1295533 h 3734631"/>
                <a:gd name="connsiteX9" fmla="*/ 3968452 w 4569687"/>
                <a:gd name="connsiteY9" fmla="*/ 1289878 h 3734631"/>
                <a:gd name="connsiteX10" fmla="*/ 4041773 w 4569687"/>
                <a:gd name="connsiteY10" fmla="*/ 1282486 h 3734631"/>
                <a:gd name="connsiteX11" fmla="*/ 4398197 w 4569687"/>
                <a:gd name="connsiteY11" fmla="*/ 1572980 h 3734631"/>
                <a:gd name="connsiteX12" fmla="*/ 4401113 w 4569687"/>
                <a:gd name="connsiteY12" fmla="*/ 1601912 h 3734631"/>
                <a:gd name="connsiteX13" fmla="*/ 4509768 w 4569687"/>
                <a:gd name="connsiteY13" fmla="*/ 1612865 h 3734631"/>
                <a:gd name="connsiteX14" fmla="*/ 4569687 w 4569687"/>
                <a:gd name="connsiteY14" fmla="*/ 1630661 h 3734631"/>
                <a:gd name="connsiteX15" fmla="*/ 4569687 w 4569687"/>
                <a:gd name="connsiteY15" fmla="*/ 3685776 h 3734631"/>
                <a:gd name="connsiteX16" fmla="*/ 4479175 w 4569687"/>
                <a:gd name="connsiteY16" fmla="*/ 3694900 h 3734631"/>
                <a:gd name="connsiteX17" fmla="*/ 4083674 w 4569687"/>
                <a:gd name="connsiteY17" fmla="*/ 3574092 h 3734631"/>
                <a:gd name="connsiteX18" fmla="*/ 4051094 w 4569687"/>
                <a:gd name="connsiteY18" fmla="*/ 3547210 h 3734631"/>
                <a:gd name="connsiteX19" fmla="*/ 4009782 w 4569687"/>
                <a:gd name="connsiteY19" fmla="*/ 3581295 h 3734631"/>
                <a:gd name="connsiteX20" fmla="*/ 3782104 w 4569687"/>
                <a:gd name="connsiteY20" fmla="*/ 3650841 h 3734631"/>
                <a:gd name="connsiteX21" fmla="*/ 3494159 w 4569687"/>
                <a:gd name="connsiteY21" fmla="*/ 3531570 h 3734631"/>
                <a:gd name="connsiteX22" fmla="*/ 3452428 w 4569687"/>
                <a:gd name="connsiteY22" fmla="*/ 3480992 h 3734631"/>
                <a:gd name="connsiteX23" fmla="*/ 3441126 w 4569687"/>
                <a:gd name="connsiteY23" fmla="*/ 3501813 h 3734631"/>
                <a:gd name="connsiteX24" fmla="*/ 3103456 w 4569687"/>
                <a:gd name="connsiteY24" fmla="*/ 3681351 h 3734631"/>
                <a:gd name="connsiteX25" fmla="*/ 2815511 w 4569687"/>
                <a:gd name="connsiteY25" fmla="*/ 3562080 h 3734631"/>
                <a:gd name="connsiteX26" fmla="*/ 2772231 w 4569687"/>
                <a:gd name="connsiteY26" fmla="*/ 3509625 h 3734631"/>
                <a:gd name="connsiteX27" fmla="*/ 2697608 w 4569687"/>
                <a:gd name="connsiteY27" fmla="*/ 3571194 h 3734631"/>
                <a:gd name="connsiteX28" fmla="*/ 2162552 w 4569687"/>
                <a:gd name="connsiteY28" fmla="*/ 3734631 h 3734631"/>
                <a:gd name="connsiteX29" fmla="*/ 1369010 w 4569687"/>
                <a:gd name="connsiteY29" fmla="*/ 3312708 h 3734631"/>
                <a:gd name="connsiteX30" fmla="*/ 1363923 w 4569687"/>
                <a:gd name="connsiteY30" fmla="*/ 3304336 h 3734631"/>
                <a:gd name="connsiteX31" fmla="*/ 1334207 w 4569687"/>
                <a:gd name="connsiteY31" fmla="*/ 3340352 h 3734631"/>
                <a:gd name="connsiteX32" fmla="*/ 1046262 w 4569687"/>
                <a:gd name="connsiteY32" fmla="*/ 3459623 h 3734631"/>
                <a:gd name="connsiteX33" fmla="*/ 647319 w 4569687"/>
                <a:gd name="connsiteY33" fmla="*/ 3134475 h 3734631"/>
                <a:gd name="connsiteX34" fmla="*/ 642925 w 4569687"/>
                <a:gd name="connsiteY34" fmla="*/ 3090891 h 3734631"/>
                <a:gd name="connsiteX35" fmla="*/ 634894 w 4569687"/>
                <a:gd name="connsiteY35" fmla="*/ 3098188 h 3734631"/>
                <a:gd name="connsiteX36" fmla="*/ 407216 w 4569687"/>
                <a:gd name="connsiteY36" fmla="*/ 3167734 h 3734631"/>
                <a:gd name="connsiteX37" fmla="*/ 0 w 4569687"/>
                <a:gd name="connsiteY37" fmla="*/ 2760518 h 3734631"/>
                <a:gd name="connsiteX38" fmla="*/ 407216 w 4569687"/>
                <a:gd name="connsiteY38" fmla="*/ 2353302 h 3734631"/>
                <a:gd name="connsiteX39" fmla="*/ 489284 w 4569687"/>
                <a:gd name="connsiteY39" fmla="*/ 2361575 h 3734631"/>
                <a:gd name="connsiteX40" fmla="*/ 508084 w 4569687"/>
                <a:gd name="connsiteY40" fmla="*/ 2367411 h 3734631"/>
                <a:gd name="connsiteX41" fmla="*/ 503849 w 4569687"/>
                <a:gd name="connsiteY41" fmla="*/ 2325400 h 3734631"/>
                <a:gd name="connsiteX42" fmla="*/ 1121688 w 4569687"/>
                <a:gd name="connsiteY42" fmla="*/ 1707561 h 3734631"/>
                <a:gd name="connsiteX43" fmla="*/ 1246204 w 4569687"/>
                <a:gd name="connsiteY43" fmla="*/ 1720113 h 3734631"/>
                <a:gd name="connsiteX44" fmla="*/ 1284356 w 4569687"/>
                <a:gd name="connsiteY44" fmla="*/ 1731957 h 3734631"/>
                <a:gd name="connsiteX45" fmla="*/ 1305976 w 4569687"/>
                <a:gd name="connsiteY45" fmla="*/ 1705754 h 3734631"/>
                <a:gd name="connsiteX46" fmla="*/ 1742854 w 4569687"/>
                <a:gd name="connsiteY46" fmla="*/ 1524793 h 3734631"/>
                <a:gd name="connsiteX47" fmla="*/ 1760288 w 4569687"/>
                <a:gd name="connsiteY47" fmla="*/ 1526551 h 3734631"/>
                <a:gd name="connsiteX48" fmla="*/ 1748032 w 4569687"/>
                <a:gd name="connsiteY48" fmla="*/ 1487068 h 3734631"/>
                <a:gd name="connsiteX49" fmla="*/ 1742854 w 4569687"/>
                <a:gd name="connsiteY49" fmla="*/ 1435701 h 3734631"/>
                <a:gd name="connsiteX50" fmla="*/ 1946367 w 4569687"/>
                <a:gd name="connsiteY50" fmla="*/ 1185999 h 3734631"/>
                <a:gd name="connsiteX51" fmla="*/ 1956892 w 4569687"/>
                <a:gd name="connsiteY51" fmla="*/ 1184938 h 3734631"/>
                <a:gd name="connsiteX52" fmla="*/ 1963928 w 4569687"/>
                <a:gd name="connsiteY52" fmla="*/ 1115143 h 3734631"/>
                <a:gd name="connsiteX53" fmla="*/ 2450363 w 4569687"/>
                <a:gd name="connsiteY53" fmla="*/ 718687 h 3734631"/>
                <a:gd name="connsiteX54" fmla="*/ 2520904 w 4569687"/>
                <a:gd name="connsiteY54" fmla="*/ 725798 h 3734631"/>
                <a:gd name="connsiteX0" fmla="*/ 2611712 w 4569687"/>
                <a:gd name="connsiteY0" fmla="*/ 0 h 3734631"/>
                <a:gd name="connsiteX1" fmla="*/ 2927539 w 4569687"/>
                <a:gd name="connsiteY1" fmla="*/ 0 h 3734631"/>
                <a:gd name="connsiteX2" fmla="*/ 3010471 w 4569687"/>
                <a:gd name="connsiteY2" fmla="*/ 662843 h 3734631"/>
                <a:gd name="connsiteX3" fmla="*/ 3062414 w 4569687"/>
                <a:gd name="connsiteY3" fmla="*/ 672782 h 3734631"/>
                <a:gd name="connsiteX4" fmla="*/ 3375104 w 4569687"/>
                <a:gd name="connsiteY4" fmla="*/ 893768 h 3734631"/>
                <a:gd name="connsiteX5" fmla="*/ 3401966 w 4569687"/>
                <a:gd name="connsiteY5" fmla="*/ 943258 h 3734631"/>
                <a:gd name="connsiteX6" fmla="*/ 3444529 w 4569687"/>
                <a:gd name="connsiteY6" fmla="*/ 938967 h 3734631"/>
                <a:gd name="connsiteX7" fmla="*/ 3941882 w 4569687"/>
                <a:gd name="connsiteY7" fmla="*/ 1268635 h 3734631"/>
                <a:gd name="connsiteX8" fmla="*/ 3950232 w 4569687"/>
                <a:gd name="connsiteY8" fmla="*/ 1295533 h 3734631"/>
                <a:gd name="connsiteX9" fmla="*/ 3968452 w 4569687"/>
                <a:gd name="connsiteY9" fmla="*/ 1289878 h 3734631"/>
                <a:gd name="connsiteX10" fmla="*/ 4041773 w 4569687"/>
                <a:gd name="connsiteY10" fmla="*/ 1282486 h 3734631"/>
                <a:gd name="connsiteX11" fmla="*/ 4398197 w 4569687"/>
                <a:gd name="connsiteY11" fmla="*/ 1572980 h 3734631"/>
                <a:gd name="connsiteX12" fmla="*/ 4401113 w 4569687"/>
                <a:gd name="connsiteY12" fmla="*/ 1601912 h 3734631"/>
                <a:gd name="connsiteX13" fmla="*/ 4509768 w 4569687"/>
                <a:gd name="connsiteY13" fmla="*/ 1612865 h 3734631"/>
                <a:gd name="connsiteX14" fmla="*/ 4569687 w 4569687"/>
                <a:gd name="connsiteY14" fmla="*/ 1630661 h 3734631"/>
                <a:gd name="connsiteX15" fmla="*/ 4569687 w 4569687"/>
                <a:gd name="connsiteY15" fmla="*/ 3685776 h 3734631"/>
                <a:gd name="connsiteX16" fmla="*/ 4479175 w 4569687"/>
                <a:gd name="connsiteY16" fmla="*/ 3694900 h 3734631"/>
                <a:gd name="connsiteX17" fmla="*/ 4083674 w 4569687"/>
                <a:gd name="connsiteY17" fmla="*/ 3574092 h 3734631"/>
                <a:gd name="connsiteX18" fmla="*/ 4051094 w 4569687"/>
                <a:gd name="connsiteY18" fmla="*/ 3547210 h 3734631"/>
                <a:gd name="connsiteX19" fmla="*/ 4009782 w 4569687"/>
                <a:gd name="connsiteY19" fmla="*/ 3581295 h 3734631"/>
                <a:gd name="connsiteX20" fmla="*/ 3782104 w 4569687"/>
                <a:gd name="connsiteY20" fmla="*/ 3650841 h 3734631"/>
                <a:gd name="connsiteX21" fmla="*/ 3494159 w 4569687"/>
                <a:gd name="connsiteY21" fmla="*/ 3531570 h 3734631"/>
                <a:gd name="connsiteX22" fmla="*/ 3452428 w 4569687"/>
                <a:gd name="connsiteY22" fmla="*/ 3480992 h 3734631"/>
                <a:gd name="connsiteX23" fmla="*/ 3441126 w 4569687"/>
                <a:gd name="connsiteY23" fmla="*/ 3501813 h 3734631"/>
                <a:gd name="connsiteX24" fmla="*/ 3103456 w 4569687"/>
                <a:gd name="connsiteY24" fmla="*/ 3681351 h 3734631"/>
                <a:gd name="connsiteX25" fmla="*/ 2815511 w 4569687"/>
                <a:gd name="connsiteY25" fmla="*/ 3562080 h 3734631"/>
                <a:gd name="connsiteX26" fmla="*/ 2772231 w 4569687"/>
                <a:gd name="connsiteY26" fmla="*/ 3509625 h 3734631"/>
                <a:gd name="connsiteX27" fmla="*/ 2697608 w 4569687"/>
                <a:gd name="connsiteY27" fmla="*/ 3571194 h 3734631"/>
                <a:gd name="connsiteX28" fmla="*/ 2162552 w 4569687"/>
                <a:gd name="connsiteY28" fmla="*/ 3734631 h 3734631"/>
                <a:gd name="connsiteX29" fmla="*/ 1369010 w 4569687"/>
                <a:gd name="connsiteY29" fmla="*/ 3312708 h 3734631"/>
                <a:gd name="connsiteX30" fmla="*/ 1334207 w 4569687"/>
                <a:gd name="connsiteY30" fmla="*/ 3340352 h 3734631"/>
                <a:gd name="connsiteX31" fmla="*/ 1046262 w 4569687"/>
                <a:gd name="connsiteY31" fmla="*/ 3459623 h 3734631"/>
                <a:gd name="connsiteX32" fmla="*/ 647319 w 4569687"/>
                <a:gd name="connsiteY32" fmla="*/ 3134475 h 3734631"/>
                <a:gd name="connsiteX33" fmla="*/ 642925 w 4569687"/>
                <a:gd name="connsiteY33" fmla="*/ 3090891 h 3734631"/>
                <a:gd name="connsiteX34" fmla="*/ 634894 w 4569687"/>
                <a:gd name="connsiteY34" fmla="*/ 3098188 h 3734631"/>
                <a:gd name="connsiteX35" fmla="*/ 407216 w 4569687"/>
                <a:gd name="connsiteY35" fmla="*/ 3167734 h 3734631"/>
                <a:gd name="connsiteX36" fmla="*/ 0 w 4569687"/>
                <a:gd name="connsiteY36" fmla="*/ 2760518 h 3734631"/>
                <a:gd name="connsiteX37" fmla="*/ 407216 w 4569687"/>
                <a:gd name="connsiteY37" fmla="*/ 2353302 h 3734631"/>
                <a:gd name="connsiteX38" fmla="*/ 489284 w 4569687"/>
                <a:gd name="connsiteY38" fmla="*/ 2361575 h 3734631"/>
                <a:gd name="connsiteX39" fmla="*/ 508084 w 4569687"/>
                <a:gd name="connsiteY39" fmla="*/ 2367411 h 3734631"/>
                <a:gd name="connsiteX40" fmla="*/ 503849 w 4569687"/>
                <a:gd name="connsiteY40" fmla="*/ 2325400 h 3734631"/>
                <a:gd name="connsiteX41" fmla="*/ 1121688 w 4569687"/>
                <a:gd name="connsiteY41" fmla="*/ 1707561 h 3734631"/>
                <a:gd name="connsiteX42" fmla="*/ 1246204 w 4569687"/>
                <a:gd name="connsiteY42" fmla="*/ 1720113 h 3734631"/>
                <a:gd name="connsiteX43" fmla="*/ 1284356 w 4569687"/>
                <a:gd name="connsiteY43" fmla="*/ 1731957 h 3734631"/>
                <a:gd name="connsiteX44" fmla="*/ 1305976 w 4569687"/>
                <a:gd name="connsiteY44" fmla="*/ 1705754 h 3734631"/>
                <a:gd name="connsiteX45" fmla="*/ 1742854 w 4569687"/>
                <a:gd name="connsiteY45" fmla="*/ 1524793 h 3734631"/>
                <a:gd name="connsiteX46" fmla="*/ 1760288 w 4569687"/>
                <a:gd name="connsiteY46" fmla="*/ 1526551 h 3734631"/>
                <a:gd name="connsiteX47" fmla="*/ 1748032 w 4569687"/>
                <a:gd name="connsiteY47" fmla="*/ 1487068 h 3734631"/>
                <a:gd name="connsiteX48" fmla="*/ 1742854 w 4569687"/>
                <a:gd name="connsiteY48" fmla="*/ 1435701 h 3734631"/>
                <a:gd name="connsiteX49" fmla="*/ 1946367 w 4569687"/>
                <a:gd name="connsiteY49" fmla="*/ 1185999 h 3734631"/>
                <a:gd name="connsiteX50" fmla="*/ 1956892 w 4569687"/>
                <a:gd name="connsiteY50" fmla="*/ 1184938 h 3734631"/>
                <a:gd name="connsiteX51" fmla="*/ 1963928 w 4569687"/>
                <a:gd name="connsiteY51" fmla="*/ 1115143 h 3734631"/>
                <a:gd name="connsiteX52" fmla="*/ 2450363 w 4569687"/>
                <a:gd name="connsiteY52" fmla="*/ 718687 h 3734631"/>
                <a:gd name="connsiteX53" fmla="*/ 2520904 w 4569687"/>
                <a:gd name="connsiteY53" fmla="*/ 725798 h 3734631"/>
                <a:gd name="connsiteX54" fmla="*/ 2611712 w 4569687"/>
                <a:gd name="connsiteY54" fmla="*/ 0 h 3734631"/>
                <a:gd name="connsiteX0" fmla="*/ 2611712 w 4569687"/>
                <a:gd name="connsiteY0" fmla="*/ 0 h 3743131"/>
                <a:gd name="connsiteX1" fmla="*/ 2927539 w 4569687"/>
                <a:gd name="connsiteY1" fmla="*/ 0 h 3743131"/>
                <a:gd name="connsiteX2" fmla="*/ 3010471 w 4569687"/>
                <a:gd name="connsiteY2" fmla="*/ 662843 h 3743131"/>
                <a:gd name="connsiteX3" fmla="*/ 3062414 w 4569687"/>
                <a:gd name="connsiteY3" fmla="*/ 672782 h 3743131"/>
                <a:gd name="connsiteX4" fmla="*/ 3375104 w 4569687"/>
                <a:gd name="connsiteY4" fmla="*/ 893768 h 3743131"/>
                <a:gd name="connsiteX5" fmla="*/ 3401966 w 4569687"/>
                <a:gd name="connsiteY5" fmla="*/ 943258 h 3743131"/>
                <a:gd name="connsiteX6" fmla="*/ 3444529 w 4569687"/>
                <a:gd name="connsiteY6" fmla="*/ 938967 h 3743131"/>
                <a:gd name="connsiteX7" fmla="*/ 3941882 w 4569687"/>
                <a:gd name="connsiteY7" fmla="*/ 1268635 h 3743131"/>
                <a:gd name="connsiteX8" fmla="*/ 3950232 w 4569687"/>
                <a:gd name="connsiteY8" fmla="*/ 1295533 h 3743131"/>
                <a:gd name="connsiteX9" fmla="*/ 3968452 w 4569687"/>
                <a:gd name="connsiteY9" fmla="*/ 1289878 h 3743131"/>
                <a:gd name="connsiteX10" fmla="*/ 4041773 w 4569687"/>
                <a:gd name="connsiteY10" fmla="*/ 1282486 h 3743131"/>
                <a:gd name="connsiteX11" fmla="*/ 4398197 w 4569687"/>
                <a:gd name="connsiteY11" fmla="*/ 1572980 h 3743131"/>
                <a:gd name="connsiteX12" fmla="*/ 4401113 w 4569687"/>
                <a:gd name="connsiteY12" fmla="*/ 1601912 h 3743131"/>
                <a:gd name="connsiteX13" fmla="*/ 4509768 w 4569687"/>
                <a:gd name="connsiteY13" fmla="*/ 1612865 h 3743131"/>
                <a:gd name="connsiteX14" fmla="*/ 4569687 w 4569687"/>
                <a:gd name="connsiteY14" fmla="*/ 1630661 h 3743131"/>
                <a:gd name="connsiteX15" fmla="*/ 4569687 w 4569687"/>
                <a:gd name="connsiteY15" fmla="*/ 3685776 h 3743131"/>
                <a:gd name="connsiteX16" fmla="*/ 4479175 w 4569687"/>
                <a:gd name="connsiteY16" fmla="*/ 3694900 h 3743131"/>
                <a:gd name="connsiteX17" fmla="*/ 4083674 w 4569687"/>
                <a:gd name="connsiteY17" fmla="*/ 3574092 h 3743131"/>
                <a:gd name="connsiteX18" fmla="*/ 4051094 w 4569687"/>
                <a:gd name="connsiteY18" fmla="*/ 3547210 h 3743131"/>
                <a:gd name="connsiteX19" fmla="*/ 4009782 w 4569687"/>
                <a:gd name="connsiteY19" fmla="*/ 3581295 h 3743131"/>
                <a:gd name="connsiteX20" fmla="*/ 3782104 w 4569687"/>
                <a:gd name="connsiteY20" fmla="*/ 3650841 h 3743131"/>
                <a:gd name="connsiteX21" fmla="*/ 3494159 w 4569687"/>
                <a:gd name="connsiteY21" fmla="*/ 3531570 h 3743131"/>
                <a:gd name="connsiteX22" fmla="*/ 3452428 w 4569687"/>
                <a:gd name="connsiteY22" fmla="*/ 3480992 h 3743131"/>
                <a:gd name="connsiteX23" fmla="*/ 3441126 w 4569687"/>
                <a:gd name="connsiteY23" fmla="*/ 3501813 h 3743131"/>
                <a:gd name="connsiteX24" fmla="*/ 3103456 w 4569687"/>
                <a:gd name="connsiteY24" fmla="*/ 3681351 h 3743131"/>
                <a:gd name="connsiteX25" fmla="*/ 2815511 w 4569687"/>
                <a:gd name="connsiteY25" fmla="*/ 3562080 h 3743131"/>
                <a:gd name="connsiteX26" fmla="*/ 2772231 w 4569687"/>
                <a:gd name="connsiteY26" fmla="*/ 3509625 h 3743131"/>
                <a:gd name="connsiteX27" fmla="*/ 2697608 w 4569687"/>
                <a:gd name="connsiteY27" fmla="*/ 3571194 h 3743131"/>
                <a:gd name="connsiteX28" fmla="*/ 2162552 w 4569687"/>
                <a:gd name="connsiteY28" fmla="*/ 3734631 h 3743131"/>
                <a:gd name="connsiteX29" fmla="*/ 1334207 w 4569687"/>
                <a:gd name="connsiteY29" fmla="*/ 3340352 h 3743131"/>
                <a:gd name="connsiteX30" fmla="*/ 1046262 w 4569687"/>
                <a:gd name="connsiteY30" fmla="*/ 3459623 h 3743131"/>
                <a:gd name="connsiteX31" fmla="*/ 647319 w 4569687"/>
                <a:gd name="connsiteY31" fmla="*/ 3134475 h 3743131"/>
                <a:gd name="connsiteX32" fmla="*/ 642925 w 4569687"/>
                <a:gd name="connsiteY32" fmla="*/ 3090891 h 3743131"/>
                <a:gd name="connsiteX33" fmla="*/ 634894 w 4569687"/>
                <a:gd name="connsiteY33" fmla="*/ 3098188 h 3743131"/>
                <a:gd name="connsiteX34" fmla="*/ 407216 w 4569687"/>
                <a:gd name="connsiteY34" fmla="*/ 3167734 h 3743131"/>
                <a:gd name="connsiteX35" fmla="*/ 0 w 4569687"/>
                <a:gd name="connsiteY35" fmla="*/ 2760518 h 3743131"/>
                <a:gd name="connsiteX36" fmla="*/ 407216 w 4569687"/>
                <a:gd name="connsiteY36" fmla="*/ 2353302 h 3743131"/>
                <a:gd name="connsiteX37" fmla="*/ 489284 w 4569687"/>
                <a:gd name="connsiteY37" fmla="*/ 2361575 h 3743131"/>
                <a:gd name="connsiteX38" fmla="*/ 508084 w 4569687"/>
                <a:gd name="connsiteY38" fmla="*/ 2367411 h 3743131"/>
                <a:gd name="connsiteX39" fmla="*/ 503849 w 4569687"/>
                <a:gd name="connsiteY39" fmla="*/ 2325400 h 3743131"/>
                <a:gd name="connsiteX40" fmla="*/ 1121688 w 4569687"/>
                <a:gd name="connsiteY40" fmla="*/ 1707561 h 3743131"/>
                <a:gd name="connsiteX41" fmla="*/ 1246204 w 4569687"/>
                <a:gd name="connsiteY41" fmla="*/ 1720113 h 3743131"/>
                <a:gd name="connsiteX42" fmla="*/ 1284356 w 4569687"/>
                <a:gd name="connsiteY42" fmla="*/ 1731957 h 3743131"/>
                <a:gd name="connsiteX43" fmla="*/ 1305976 w 4569687"/>
                <a:gd name="connsiteY43" fmla="*/ 1705754 h 3743131"/>
                <a:gd name="connsiteX44" fmla="*/ 1742854 w 4569687"/>
                <a:gd name="connsiteY44" fmla="*/ 1524793 h 3743131"/>
                <a:gd name="connsiteX45" fmla="*/ 1760288 w 4569687"/>
                <a:gd name="connsiteY45" fmla="*/ 1526551 h 3743131"/>
                <a:gd name="connsiteX46" fmla="*/ 1748032 w 4569687"/>
                <a:gd name="connsiteY46" fmla="*/ 1487068 h 3743131"/>
                <a:gd name="connsiteX47" fmla="*/ 1742854 w 4569687"/>
                <a:gd name="connsiteY47" fmla="*/ 1435701 h 3743131"/>
                <a:gd name="connsiteX48" fmla="*/ 1946367 w 4569687"/>
                <a:gd name="connsiteY48" fmla="*/ 1185999 h 3743131"/>
                <a:gd name="connsiteX49" fmla="*/ 1956892 w 4569687"/>
                <a:gd name="connsiteY49" fmla="*/ 1184938 h 3743131"/>
                <a:gd name="connsiteX50" fmla="*/ 1963928 w 4569687"/>
                <a:gd name="connsiteY50" fmla="*/ 1115143 h 3743131"/>
                <a:gd name="connsiteX51" fmla="*/ 2450363 w 4569687"/>
                <a:gd name="connsiteY51" fmla="*/ 718687 h 3743131"/>
                <a:gd name="connsiteX52" fmla="*/ 2520904 w 4569687"/>
                <a:gd name="connsiteY52" fmla="*/ 725798 h 3743131"/>
                <a:gd name="connsiteX53" fmla="*/ 2611712 w 4569687"/>
                <a:gd name="connsiteY53" fmla="*/ 0 h 3743131"/>
                <a:gd name="connsiteX0" fmla="*/ 2611712 w 4569687"/>
                <a:gd name="connsiteY0" fmla="*/ 0 h 3741630"/>
                <a:gd name="connsiteX1" fmla="*/ 2927539 w 4569687"/>
                <a:gd name="connsiteY1" fmla="*/ 0 h 3741630"/>
                <a:gd name="connsiteX2" fmla="*/ 3010471 w 4569687"/>
                <a:gd name="connsiteY2" fmla="*/ 662843 h 3741630"/>
                <a:gd name="connsiteX3" fmla="*/ 3062414 w 4569687"/>
                <a:gd name="connsiteY3" fmla="*/ 672782 h 3741630"/>
                <a:gd name="connsiteX4" fmla="*/ 3375104 w 4569687"/>
                <a:gd name="connsiteY4" fmla="*/ 893768 h 3741630"/>
                <a:gd name="connsiteX5" fmla="*/ 3401966 w 4569687"/>
                <a:gd name="connsiteY5" fmla="*/ 943258 h 3741630"/>
                <a:gd name="connsiteX6" fmla="*/ 3444529 w 4569687"/>
                <a:gd name="connsiteY6" fmla="*/ 938967 h 3741630"/>
                <a:gd name="connsiteX7" fmla="*/ 3941882 w 4569687"/>
                <a:gd name="connsiteY7" fmla="*/ 1268635 h 3741630"/>
                <a:gd name="connsiteX8" fmla="*/ 3950232 w 4569687"/>
                <a:gd name="connsiteY8" fmla="*/ 1295533 h 3741630"/>
                <a:gd name="connsiteX9" fmla="*/ 3968452 w 4569687"/>
                <a:gd name="connsiteY9" fmla="*/ 1289878 h 3741630"/>
                <a:gd name="connsiteX10" fmla="*/ 4041773 w 4569687"/>
                <a:gd name="connsiteY10" fmla="*/ 1282486 h 3741630"/>
                <a:gd name="connsiteX11" fmla="*/ 4398197 w 4569687"/>
                <a:gd name="connsiteY11" fmla="*/ 1572980 h 3741630"/>
                <a:gd name="connsiteX12" fmla="*/ 4401113 w 4569687"/>
                <a:gd name="connsiteY12" fmla="*/ 1601912 h 3741630"/>
                <a:gd name="connsiteX13" fmla="*/ 4509768 w 4569687"/>
                <a:gd name="connsiteY13" fmla="*/ 1612865 h 3741630"/>
                <a:gd name="connsiteX14" fmla="*/ 4569687 w 4569687"/>
                <a:gd name="connsiteY14" fmla="*/ 1630661 h 3741630"/>
                <a:gd name="connsiteX15" fmla="*/ 4569687 w 4569687"/>
                <a:gd name="connsiteY15" fmla="*/ 3685776 h 3741630"/>
                <a:gd name="connsiteX16" fmla="*/ 4479175 w 4569687"/>
                <a:gd name="connsiteY16" fmla="*/ 3694900 h 3741630"/>
                <a:gd name="connsiteX17" fmla="*/ 4083674 w 4569687"/>
                <a:gd name="connsiteY17" fmla="*/ 3574092 h 3741630"/>
                <a:gd name="connsiteX18" fmla="*/ 4051094 w 4569687"/>
                <a:gd name="connsiteY18" fmla="*/ 3547210 h 3741630"/>
                <a:gd name="connsiteX19" fmla="*/ 4009782 w 4569687"/>
                <a:gd name="connsiteY19" fmla="*/ 3581295 h 3741630"/>
                <a:gd name="connsiteX20" fmla="*/ 3782104 w 4569687"/>
                <a:gd name="connsiteY20" fmla="*/ 3650841 h 3741630"/>
                <a:gd name="connsiteX21" fmla="*/ 3494159 w 4569687"/>
                <a:gd name="connsiteY21" fmla="*/ 3531570 h 3741630"/>
                <a:gd name="connsiteX22" fmla="*/ 3452428 w 4569687"/>
                <a:gd name="connsiteY22" fmla="*/ 3480992 h 3741630"/>
                <a:gd name="connsiteX23" fmla="*/ 3441126 w 4569687"/>
                <a:gd name="connsiteY23" fmla="*/ 3501813 h 3741630"/>
                <a:gd name="connsiteX24" fmla="*/ 3103456 w 4569687"/>
                <a:gd name="connsiteY24" fmla="*/ 3681351 h 3741630"/>
                <a:gd name="connsiteX25" fmla="*/ 2815511 w 4569687"/>
                <a:gd name="connsiteY25" fmla="*/ 3562080 h 3741630"/>
                <a:gd name="connsiteX26" fmla="*/ 2772231 w 4569687"/>
                <a:gd name="connsiteY26" fmla="*/ 3509625 h 3741630"/>
                <a:gd name="connsiteX27" fmla="*/ 2697608 w 4569687"/>
                <a:gd name="connsiteY27" fmla="*/ 3571194 h 3741630"/>
                <a:gd name="connsiteX28" fmla="*/ 2162552 w 4569687"/>
                <a:gd name="connsiteY28" fmla="*/ 3734631 h 3741630"/>
                <a:gd name="connsiteX29" fmla="*/ 1390478 w 4569687"/>
                <a:gd name="connsiteY29" fmla="*/ 3368488 h 3741630"/>
                <a:gd name="connsiteX30" fmla="*/ 1046262 w 4569687"/>
                <a:gd name="connsiteY30" fmla="*/ 3459623 h 3741630"/>
                <a:gd name="connsiteX31" fmla="*/ 647319 w 4569687"/>
                <a:gd name="connsiteY31" fmla="*/ 3134475 h 3741630"/>
                <a:gd name="connsiteX32" fmla="*/ 642925 w 4569687"/>
                <a:gd name="connsiteY32" fmla="*/ 3090891 h 3741630"/>
                <a:gd name="connsiteX33" fmla="*/ 634894 w 4569687"/>
                <a:gd name="connsiteY33" fmla="*/ 3098188 h 3741630"/>
                <a:gd name="connsiteX34" fmla="*/ 407216 w 4569687"/>
                <a:gd name="connsiteY34" fmla="*/ 3167734 h 3741630"/>
                <a:gd name="connsiteX35" fmla="*/ 0 w 4569687"/>
                <a:gd name="connsiteY35" fmla="*/ 2760518 h 3741630"/>
                <a:gd name="connsiteX36" fmla="*/ 407216 w 4569687"/>
                <a:gd name="connsiteY36" fmla="*/ 2353302 h 3741630"/>
                <a:gd name="connsiteX37" fmla="*/ 489284 w 4569687"/>
                <a:gd name="connsiteY37" fmla="*/ 2361575 h 3741630"/>
                <a:gd name="connsiteX38" fmla="*/ 508084 w 4569687"/>
                <a:gd name="connsiteY38" fmla="*/ 2367411 h 3741630"/>
                <a:gd name="connsiteX39" fmla="*/ 503849 w 4569687"/>
                <a:gd name="connsiteY39" fmla="*/ 2325400 h 3741630"/>
                <a:gd name="connsiteX40" fmla="*/ 1121688 w 4569687"/>
                <a:gd name="connsiteY40" fmla="*/ 1707561 h 3741630"/>
                <a:gd name="connsiteX41" fmla="*/ 1246204 w 4569687"/>
                <a:gd name="connsiteY41" fmla="*/ 1720113 h 3741630"/>
                <a:gd name="connsiteX42" fmla="*/ 1284356 w 4569687"/>
                <a:gd name="connsiteY42" fmla="*/ 1731957 h 3741630"/>
                <a:gd name="connsiteX43" fmla="*/ 1305976 w 4569687"/>
                <a:gd name="connsiteY43" fmla="*/ 1705754 h 3741630"/>
                <a:gd name="connsiteX44" fmla="*/ 1742854 w 4569687"/>
                <a:gd name="connsiteY44" fmla="*/ 1524793 h 3741630"/>
                <a:gd name="connsiteX45" fmla="*/ 1760288 w 4569687"/>
                <a:gd name="connsiteY45" fmla="*/ 1526551 h 3741630"/>
                <a:gd name="connsiteX46" fmla="*/ 1748032 w 4569687"/>
                <a:gd name="connsiteY46" fmla="*/ 1487068 h 3741630"/>
                <a:gd name="connsiteX47" fmla="*/ 1742854 w 4569687"/>
                <a:gd name="connsiteY47" fmla="*/ 1435701 h 3741630"/>
                <a:gd name="connsiteX48" fmla="*/ 1946367 w 4569687"/>
                <a:gd name="connsiteY48" fmla="*/ 1185999 h 3741630"/>
                <a:gd name="connsiteX49" fmla="*/ 1956892 w 4569687"/>
                <a:gd name="connsiteY49" fmla="*/ 1184938 h 3741630"/>
                <a:gd name="connsiteX50" fmla="*/ 1963928 w 4569687"/>
                <a:gd name="connsiteY50" fmla="*/ 1115143 h 3741630"/>
                <a:gd name="connsiteX51" fmla="*/ 2450363 w 4569687"/>
                <a:gd name="connsiteY51" fmla="*/ 718687 h 3741630"/>
                <a:gd name="connsiteX52" fmla="*/ 2520904 w 4569687"/>
                <a:gd name="connsiteY52" fmla="*/ 725798 h 3741630"/>
                <a:gd name="connsiteX53" fmla="*/ 2611712 w 4569687"/>
                <a:gd name="connsiteY53" fmla="*/ 0 h 3741630"/>
                <a:gd name="connsiteX0" fmla="*/ 2611712 w 4569687"/>
                <a:gd name="connsiteY0" fmla="*/ 0 h 3734730"/>
                <a:gd name="connsiteX1" fmla="*/ 2927539 w 4569687"/>
                <a:gd name="connsiteY1" fmla="*/ 0 h 3734730"/>
                <a:gd name="connsiteX2" fmla="*/ 3010471 w 4569687"/>
                <a:gd name="connsiteY2" fmla="*/ 662843 h 3734730"/>
                <a:gd name="connsiteX3" fmla="*/ 3062414 w 4569687"/>
                <a:gd name="connsiteY3" fmla="*/ 672782 h 3734730"/>
                <a:gd name="connsiteX4" fmla="*/ 3375104 w 4569687"/>
                <a:gd name="connsiteY4" fmla="*/ 893768 h 3734730"/>
                <a:gd name="connsiteX5" fmla="*/ 3401966 w 4569687"/>
                <a:gd name="connsiteY5" fmla="*/ 943258 h 3734730"/>
                <a:gd name="connsiteX6" fmla="*/ 3444529 w 4569687"/>
                <a:gd name="connsiteY6" fmla="*/ 938967 h 3734730"/>
                <a:gd name="connsiteX7" fmla="*/ 3941882 w 4569687"/>
                <a:gd name="connsiteY7" fmla="*/ 1268635 h 3734730"/>
                <a:gd name="connsiteX8" fmla="*/ 3950232 w 4569687"/>
                <a:gd name="connsiteY8" fmla="*/ 1295533 h 3734730"/>
                <a:gd name="connsiteX9" fmla="*/ 3968452 w 4569687"/>
                <a:gd name="connsiteY9" fmla="*/ 1289878 h 3734730"/>
                <a:gd name="connsiteX10" fmla="*/ 4041773 w 4569687"/>
                <a:gd name="connsiteY10" fmla="*/ 1282486 h 3734730"/>
                <a:gd name="connsiteX11" fmla="*/ 4398197 w 4569687"/>
                <a:gd name="connsiteY11" fmla="*/ 1572980 h 3734730"/>
                <a:gd name="connsiteX12" fmla="*/ 4401113 w 4569687"/>
                <a:gd name="connsiteY12" fmla="*/ 1601912 h 3734730"/>
                <a:gd name="connsiteX13" fmla="*/ 4509768 w 4569687"/>
                <a:gd name="connsiteY13" fmla="*/ 1612865 h 3734730"/>
                <a:gd name="connsiteX14" fmla="*/ 4569687 w 4569687"/>
                <a:gd name="connsiteY14" fmla="*/ 1630661 h 3734730"/>
                <a:gd name="connsiteX15" fmla="*/ 4569687 w 4569687"/>
                <a:gd name="connsiteY15" fmla="*/ 3685776 h 3734730"/>
                <a:gd name="connsiteX16" fmla="*/ 4479175 w 4569687"/>
                <a:gd name="connsiteY16" fmla="*/ 3694900 h 3734730"/>
                <a:gd name="connsiteX17" fmla="*/ 4083674 w 4569687"/>
                <a:gd name="connsiteY17" fmla="*/ 3574092 h 3734730"/>
                <a:gd name="connsiteX18" fmla="*/ 4051094 w 4569687"/>
                <a:gd name="connsiteY18" fmla="*/ 3547210 h 3734730"/>
                <a:gd name="connsiteX19" fmla="*/ 4009782 w 4569687"/>
                <a:gd name="connsiteY19" fmla="*/ 3581295 h 3734730"/>
                <a:gd name="connsiteX20" fmla="*/ 3782104 w 4569687"/>
                <a:gd name="connsiteY20" fmla="*/ 3650841 h 3734730"/>
                <a:gd name="connsiteX21" fmla="*/ 3494159 w 4569687"/>
                <a:gd name="connsiteY21" fmla="*/ 3531570 h 3734730"/>
                <a:gd name="connsiteX22" fmla="*/ 3452428 w 4569687"/>
                <a:gd name="connsiteY22" fmla="*/ 3480992 h 3734730"/>
                <a:gd name="connsiteX23" fmla="*/ 3441126 w 4569687"/>
                <a:gd name="connsiteY23" fmla="*/ 3501813 h 3734730"/>
                <a:gd name="connsiteX24" fmla="*/ 3103456 w 4569687"/>
                <a:gd name="connsiteY24" fmla="*/ 3681351 h 3734730"/>
                <a:gd name="connsiteX25" fmla="*/ 2815511 w 4569687"/>
                <a:gd name="connsiteY25" fmla="*/ 3562080 h 3734730"/>
                <a:gd name="connsiteX26" fmla="*/ 2772231 w 4569687"/>
                <a:gd name="connsiteY26" fmla="*/ 3509625 h 3734730"/>
                <a:gd name="connsiteX27" fmla="*/ 2697608 w 4569687"/>
                <a:gd name="connsiteY27" fmla="*/ 3571194 h 3734730"/>
                <a:gd name="connsiteX28" fmla="*/ 2162552 w 4569687"/>
                <a:gd name="connsiteY28" fmla="*/ 3734631 h 3734730"/>
                <a:gd name="connsiteX29" fmla="*/ 1390478 w 4569687"/>
                <a:gd name="connsiteY29" fmla="*/ 3368488 h 3734730"/>
                <a:gd name="connsiteX30" fmla="*/ 1046262 w 4569687"/>
                <a:gd name="connsiteY30" fmla="*/ 3459623 h 3734730"/>
                <a:gd name="connsiteX31" fmla="*/ 647319 w 4569687"/>
                <a:gd name="connsiteY31" fmla="*/ 3134475 h 3734730"/>
                <a:gd name="connsiteX32" fmla="*/ 642925 w 4569687"/>
                <a:gd name="connsiteY32" fmla="*/ 3090891 h 3734730"/>
                <a:gd name="connsiteX33" fmla="*/ 634894 w 4569687"/>
                <a:gd name="connsiteY33" fmla="*/ 3098188 h 3734730"/>
                <a:gd name="connsiteX34" fmla="*/ 407216 w 4569687"/>
                <a:gd name="connsiteY34" fmla="*/ 3167734 h 3734730"/>
                <a:gd name="connsiteX35" fmla="*/ 0 w 4569687"/>
                <a:gd name="connsiteY35" fmla="*/ 2760518 h 3734730"/>
                <a:gd name="connsiteX36" fmla="*/ 407216 w 4569687"/>
                <a:gd name="connsiteY36" fmla="*/ 2353302 h 3734730"/>
                <a:gd name="connsiteX37" fmla="*/ 489284 w 4569687"/>
                <a:gd name="connsiteY37" fmla="*/ 2361575 h 3734730"/>
                <a:gd name="connsiteX38" fmla="*/ 508084 w 4569687"/>
                <a:gd name="connsiteY38" fmla="*/ 2367411 h 3734730"/>
                <a:gd name="connsiteX39" fmla="*/ 503849 w 4569687"/>
                <a:gd name="connsiteY39" fmla="*/ 2325400 h 3734730"/>
                <a:gd name="connsiteX40" fmla="*/ 1121688 w 4569687"/>
                <a:gd name="connsiteY40" fmla="*/ 1707561 h 3734730"/>
                <a:gd name="connsiteX41" fmla="*/ 1246204 w 4569687"/>
                <a:gd name="connsiteY41" fmla="*/ 1720113 h 3734730"/>
                <a:gd name="connsiteX42" fmla="*/ 1284356 w 4569687"/>
                <a:gd name="connsiteY42" fmla="*/ 1731957 h 3734730"/>
                <a:gd name="connsiteX43" fmla="*/ 1305976 w 4569687"/>
                <a:gd name="connsiteY43" fmla="*/ 1705754 h 3734730"/>
                <a:gd name="connsiteX44" fmla="*/ 1742854 w 4569687"/>
                <a:gd name="connsiteY44" fmla="*/ 1524793 h 3734730"/>
                <a:gd name="connsiteX45" fmla="*/ 1760288 w 4569687"/>
                <a:gd name="connsiteY45" fmla="*/ 1526551 h 3734730"/>
                <a:gd name="connsiteX46" fmla="*/ 1748032 w 4569687"/>
                <a:gd name="connsiteY46" fmla="*/ 1487068 h 3734730"/>
                <a:gd name="connsiteX47" fmla="*/ 1742854 w 4569687"/>
                <a:gd name="connsiteY47" fmla="*/ 1435701 h 3734730"/>
                <a:gd name="connsiteX48" fmla="*/ 1946367 w 4569687"/>
                <a:gd name="connsiteY48" fmla="*/ 1185999 h 3734730"/>
                <a:gd name="connsiteX49" fmla="*/ 1956892 w 4569687"/>
                <a:gd name="connsiteY49" fmla="*/ 1184938 h 3734730"/>
                <a:gd name="connsiteX50" fmla="*/ 1963928 w 4569687"/>
                <a:gd name="connsiteY50" fmla="*/ 1115143 h 3734730"/>
                <a:gd name="connsiteX51" fmla="*/ 2450363 w 4569687"/>
                <a:gd name="connsiteY51" fmla="*/ 718687 h 3734730"/>
                <a:gd name="connsiteX52" fmla="*/ 2520904 w 4569687"/>
                <a:gd name="connsiteY52" fmla="*/ 725798 h 3734730"/>
                <a:gd name="connsiteX53" fmla="*/ 2611712 w 4569687"/>
                <a:gd name="connsiteY53" fmla="*/ 0 h 3734730"/>
                <a:gd name="connsiteX0" fmla="*/ 2611712 w 4569687"/>
                <a:gd name="connsiteY0" fmla="*/ 0 h 3734730"/>
                <a:gd name="connsiteX1" fmla="*/ 2927539 w 4569687"/>
                <a:gd name="connsiteY1" fmla="*/ 0 h 3734730"/>
                <a:gd name="connsiteX2" fmla="*/ 3010471 w 4569687"/>
                <a:gd name="connsiteY2" fmla="*/ 662843 h 3734730"/>
                <a:gd name="connsiteX3" fmla="*/ 3062414 w 4569687"/>
                <a:gd name="connsiteY3" fmla="*/ 672782 h 3734730"/>
                <a:gd name="connsiteX4" fmla="*/ 3375104 w 4569687"/>
                <a:gd name="connsiteY4" fmla="*/ 893768 h 3734730"/>
                <a:gd name="connsiteX5" fmla="*/ 3401966 w 4569687"/>
                <a:gd name="connsiteY5" fmla="*/ 943258 h 3734730"/>
                <a:gd name="connsiteX6" fmla="*/ 3444529 w 4569687"/>
                <a:gd name="connsiteY6" fmla="*/ 938967 h 3734730"/>
                <a:gd name="connsiteX7" fmla="*/ 3941882 w 4569687"/>
                <a:gd name="connsiteY7" fmla="*/ 1268635 h 3734730"/>
                <a:gd name="connsiteX8" fmla="*/ 3950232 w 4569687"/>
                <a:gd name="connsiteY8" fmla="*/ 1295533 h 3734730"/>
                <a:gd name="connsiteX9" fmla="*/ 3968452 w 4569687"/>
                <a:gd name="connsiteY9" fmla="*/ 1289878 h 3734730"/>
                <a:gd name="connsiteX10" fmla="*/ 4041773 w 4569687"/>
                <a:gd name="connsiteY10" fmla="*/ 1282486 h 3734730"/>
                <a:gd name="connsiteX11" fmla="*/ 4398197 w 4569687"/>
                <a:gd name="connsiteY11" fmla="*/ 1572980 h 3734730"/>
                <a:gd name="connsiteX12" fmla="*/ 4401113 w 4569687"/>
                <a:gd name="connsiteY12" fmla="*/ 1601912 h 3734730"/>
                <a:gd name="connsiteX13" fmla="*/ 4509768 w 4569687"/>
                <a:gd name="connsiteY13" fmla="*/ 1612865 h 3734730"/>
                <a:gd name="connsiteX14" fmla="*/ 4569687 w 4569687"/>
                <a:gd name="connsiteY14" fmla="*/ 1630661 h 3734730"/>
                <a:gd name="connsiteX15" fmla="*/ 4569687 w 4569687"/>
                <a:gd name="connsiteY15" fmla="*/ 3685776 h 3734730"/>
                <a:gd name="connsiteX16" fmla="*/ 4479175 w 4569687"/>
                <a:gd name="connsiteY16" fmla="*/ 3694900 h 3734730"/>
                <a:gd name="connsiteX17" fmla="*/ 4083674 w 4569687"/>
                <a:gd name="connsiteY17" fmla="*/ 3574092 h 3734730"/>
                <a:gd name="connsiteX18" fmla="*/ 4051094 w 4569687"/>
                <a:gd name="connsiteY18" fmla="*/ 3547210 h 3734730"/>
                <a:gd name="connsiteX19" fmla="*/ 4009782 w 4569687"/>
                <a:gd name="connsiteY19" fmla="*/ 3581295 h 3734730"/>
                <a:gd name="connsiteX20" fmla="*/ 3782104 w 4569687"/>
                <a:gd name="connsiteY20" fmla="*/ 3650841 h 3734730"/>
                <a:gd name="connsiteX21" fmla="*/ 3494159 w 4569687"/>
                <a:gd name="connsiteY21" fmla="*/ 3531570 h 3734730"/>
                <a:gd name="connsiteX22" fmla="*/ 3452428 w 4569687"/>
                <a:gd name="connsiteY22" fmla="*/ 3480992 h 3734730"/>
                <a:gd name="connsiteX23" fmla="*/ 3441126 w 4569687"/>
                <a:gd name="connsiteY23" fmla="*/ 3501813 h 3734730"/>
                <a:gd name="connsiteX24" fmla="*/ 3103456 w 4569687"/>
                <a:gd name="connsiteY24" fmla="*/ 3681351 h 3734730"/>
                <a:gd name="connsiteX25" fmla="*/ 2815511 w 4569687"/>
                <a:gd name="connsiteY25" fmla="*/ 3562080 h 3734730"/>
                <a:gd name="connsiteX26" fmla="*/ 2772231 w 4569687"/>
                <a:gd name="connsiteY26" fmla="*/ 3509625 h 3734730"/>
                <a:gd name="connsiteX27" fmla="*/ 2697608 w 4569687"/>
                <a:gd name="connsiteY27" fmla="*/ 3571194 h 3734730"/>
                <a:gd name="connsiteX28" fmla="*/ 2162552 w 4569687"/>
                <a:gd name="connsiteY28" fmla="*/ 3734631 h 3734730"/>
                <a:gd name="connsiteX29" fmla="*/ 1390478 w 4569687"/>
                <a:gd name="connsiteY29" fmla="*/ 3368488 h 3734730"/>
                <a:gd name="connsiteX30" fmla="*/ 1046262 w 4569687"/>
                <a:gd name="connsiteY30" fmla="*/ 3459623 h 3734730"/>
                <a:gd name="connsiteX31" fmla="*/ 647319 w 4569687"/>
                <a:gd name="connsiteY31" fmla="*/ 3134475 h 3734730"/>
                <a:gd name="connsiteX32" fmla="*/ 642925 w 4569687"/>
                <a:gd name="connsiteY32" fmla="*/ 3090891 h 3734730"/>
                <a:gd name="connsiteX33" fmla="*/ 634894 w 4569687"/>
                <a:gd name="connsiteY33" fmla="*/ 3098188 h 3734730"/>
                <a:gd name="connsiteX34" fmla="*/ 407216 w 4569687"/>
                <a:gd name="connsiteY34" fmla="*/ 3167734 h 3734730"/>
                <a:gd name="connsiteX35" fmla="*/ 0 w 4569687"/>
                <a:gd name="connsiteY35" fmla="*/ 2760518 h 3734730"/>
                <a:gd name="connsiteX36" fmla="*/ 407216 w 4569687"/>
                <a:gd name="connsiteY36" fmla="*/ 2353302 h 3734730"/>
                <a:gd name="connsiteX37" fmla="*/ 489284 w 4569687"/>
                <a:gd name="connsiteY37" fmla="*/ 2361575 h 3734730"/>
                <a:gd name="connsiteX38" fmla="*/ 508084 w 4569687"/>
                <a:gd name="connsiteY38" fmla="*/ 2367411 h 3734730"/>
                <a:gd name="connsiteX39" fmla="*/ 503849 w 4569687"/>
                <a:gd name="connsiteY39" fmla="*/ 2325400 h 3734730"/>
                <a:gd name="connsiteX40" fmla="*/ 1121688 w 4569687"/>
                <a:gd name="connsiteY40" fmla="*/ 1707561 h 3734730"/>
                <a:gd name="connsiteX41" fmla="*/ 1246204 w 4569687"/>
                <a:gd name="connsiteY41" fmla="*/ 1720113 h 3734730"/>
                <a:gd name="connsiteX42" fmla="*/ 1284356 w 4569687"/>
                <a:gd name="connsiteY42" fmla="*/ 1731957 h 3734730"/>
                <a:gd name="connsiteX43" fmla="*/ 1305976 w 4569687"/>
                <a:gd name="connsiteY43" fmla="*/ 1705754 h 3734730"/>
                <a:gd name="connsiteX44" fmla="*/ 1742854 w 4569687"/>
                <a:gd name="connsiteY44" fmla="*/ 1524793 h 3734730"/>
                <a:gd name="connsiteX45" fmla="*/ 1760288 w 4569687"/>
                <a:gd name="connsiteY45" fmla="*/ 1526551 h 3734730"/>
                <a:gd name="connsiteX46" fmla="*/ 1748032 w 4569687"/>
                <a:gd name="connsiteY46" fmla="*/ 1487068 h 3734730"/>
                <a:gd name="connsiteX47" fmla="*/ 1742854 w 4569687"/>
                <a:gd name="connsiteY47" fmla="*/ 1435701 h 3734730"/>
                <a:gd name="connsiteX48" fmla="*/ 1946367 w 4569687"/>
                <a:gd name="connsiteY48" fmla="*/ 1185999 h 3734730"/>
                <a:gd name="connsiteX49" fmla="*/ 1956892 w 4569687"/>
                <a:gd name="connsiteY49" fmla="*/ 1184938 h 3734730"/>
                <a:gd name="connsiteX50" fmla="*/ 1963928 w 4569687"/>
                <a:gd name="connsiteY50" fmla="*/ 1115143 h 3734730"/>
                <a:gd name="connsiteX51" fmla="*/ 2450363 w 4569687"/>
                <a:gd name="connsiteY51" fmla="*/ 718687 h 3734730"/>
                <a:gd name="connsiteX52" fmla="*/ 2520904 w 4569687"/>
                <a:gd name="connsiteY52" fmla="*/ 725798 h 3734730"/>
                <a:gd name="connsiteX53" fmla="*/ 2611712 w 4569687"/>
                <a:gd name="connsiteY53" fmla="*/ 0 h 373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569687" h="3734730">
                  <a:moveTo>
                    <a:pt x="2611712" y="0"/>
                  </a:moveTo>
                  <a:lnTo>
                    <a:pt x="2927539" y="0"/>
                  </a:lnTo>
                  <a:lnTo>
                    <a:pt x="3010471" y="662843"/>
                  </a:lnTo>
                  <a:lnTo>
                    <a:pt x="3062414" y="672782"/>
                  </a:lnTo>
                  <a:cubicBezTo>
                    <a:pt x="3191764" y="706062"/>
                    <a:pt x="3302353" y="786083"/>
                    <a:pt x="3375104" y="893768"/>
                  </a:cubicBezTo>
                  <a:lnTo>
                    <a:pt x="3401966" y="943258"/>
                  </a:lnTo>
                  <a:lnTo>
                    <a:pt x="3444529" y="938967"/>
                  </a:lnTo>
                  <a:cubicBezTo>
                    <a:pt x="3668109" y="938967"/>
                    <a:pt x="3859940" y="1074903"/>
                    <a:pt x="3941882" y="1268635"/>
                  </a:cubicBezTo>
                  <a:lnTo>
                    <a:pt x="3950232" y="1295533"/>
                  </a:lnTo>
                  <a:lnTo>
                    <a:pt x="3968452" y="1289878"/>
                  </a:lnTo>
                  <a:cubicBezTo>
                    <a:pt x="3992135" y="1285031"/>
                    <a:pt x="4016657" y="1282486"/>
                    <a:pt x="4041773" y="1282486"/>
                  </a:cubicBezTo>
                  <a:cubicBezTo>
                    <a:pt x="4217586" y="1282486"/>
                    <a:pt x="4364272" y="1407196"/>
                    <a:pt x="4398197" y="1572980"/>
                  </a:cubicBezTo>
                  <a:lnTo>
                    <a:pt x="4401113" y="1601912"/>
                  </a:lnTo>
                  <a:lnTo>
                    <a:pt x="4509768" y="1612865"/>
                  </a:lnTo>
                  <a:lnTo>
                    <a:pt x="4569687" y="1630661"/>
                  </a:lnTo>
                  <a:lnTo>
                    <a:pt x="4569687" y="3685776"/>
                  </a:lnTo>
                  <a:lnTo>
                    <a:pt x="4479175" y="3694900"/>
                  </a:lnTo>
                  <a:cubicBezTo>
                    <a:pt x="4332673" y="3694900"/>
                    <a:pt x="4196572" y="3650364"/>
                    <a:pt x="4083674" y="3574092"/>
                  </a:cubicBezTo>
                  <a:lnTo>
                    <a:pt x="4051094" y="3547210"/>
                  </a:lnTo>
                  <a:lnTo>
                    <a:pt x="4009782" y="3581295"/>
                  </a:lnTo>
                  <a:cubicBezTo>
                    <a:pt x="3944790" y="3625203"/>
                    <a:pt x="3866441" y="3650841"/>
                    <a:pt x="3782104" y="3650841"/>
                  </a:cubicBezTo>
                  <a:cubicBezTo>
                    <a:pt x="3669655" y="3650841"/>
                    <a:pt x="3567851" y="3605262"/>
                    <a:pt x="3494159" y="3531570"/>
                  </a:cubicBezTo>
                  <a:lnTo>
                    <a:pt x="3452428" y="3480992"/>
                  </a:lnTo>
                  <a:lnTo>
                    <a:pt x="3441126" y="3501813"/>
                  </a:lnTo>
                  <a:cubicBezTo>
                    <a:pt x="3367946" y="3610134"/>
                    <a:pt x="3244018" y="3681351"/>
                    <a:pt x="3103456" y="3681351"/>
                  </a:cubicBezTo>
                  <a:cubicBezTo>
                    <a:pt x="2991007" y="3681351"/>
                    <a:pt x="2889203" y="3635772"/>
                    <a:pt x="2815511" y="3562080"/>
                  </a:cubicBezTo>
                  <a:lnTo>
                    <a:pt x="2772231" y="3509625"/>
                  </a:lnTo>
                  <a:lnTo>
                    <a:pt x="2697608" y="3571194"/>
                  </a:lnTo>
                  <a:cubicBezTo>
                    <a:pt x="2544873" y="3674380"/>
                    <a:pt x="2382991" y="3737583"/>
                    <a:pt x="2162552" y="3734631"/>
                  </a:cubicBezTo>
                  <a:cubicBezTo>
                    <a:pt x="1740716" y="3728982"/>
                    <a:pt x="1534323" y="3547967"/>
                    <a:pt x="1390478" y="3368488"/>
                  </a:cubicBezTo>
                  <a:cubicBezTo>
                    <a:pt x="1316786" y="3442180"/>
                    <a:pt x="1170122" y="3498625"/>
                    <a:pt x="1046262" y="3459623"/>
                  </a:cubicBezTo>
                  <a:cubicBezTo>
                    <a:pt x="922402" y="3420621"/>
                    <a:pt x="685290" y="3320037"/>
                    <a:pt x="647319" y="3134475"/>
                  </a:cubicBezTo>
                  <a:lnTo>
                    <a:pt x="642925" y="3090891"/>
                  </a:lnTo>
                  <a:lnTo>
                    <a:pt x="634894" y="3098188"/>
                  </a:lnTo>
                  <a:cubicBezTo>
                    <a:pt x="569902" y="3142096"/>
                    <a:pt x="491553" y="3167734"/>
                    <a:pt x="407216" y="3167734"/>
                  </a:cubicBezTo>
                  <a:cubicBezTo>
                    <a:pt x="182317" y="3167734"/>
                    <a:pt x="0" y="2985417"/>
                    <a:pt x="0" y="2760518"/>
                  </a:cubicBezTo>
                  <a:cubicBezTo>
                    <a:pt x="0" y="2535619"/>
                    <a:pt x="182317" y="2353302"/>
                    <a:pt x="407216" y="2353302"/>
                  </a:cubicBezTo>
                  <a:cubicBezTo>
                    <a:pt x="435328" y="2353302"/>
                    <a:pt x="462775" y="2356151"/>
                    <a:pt x="489284" y="2361575"/>
                  </a:cubicBezTo>
                  <a:lnTo>
                    <a:pt x="508084" y="2367411"/>
                  </a:lnTo>
                  <a:lnTo>
                    <a:pt x="503849" y="2325400"/>
                  </a:lnTo>
                  <a:cubicBezTo>
                    <a:pt x="503849" y="1984177"/>
                    <a:pt x="780465" y="1707561"/>
                    <a:pt x="1121688" y="1707561"/>
                  </a:cubicBezTo>
                  <a:cubicBezTo>
                    <a:pt x="1164341" y="1707561"/>
                    <a:pt x="1205984" y="1711883"/>
                    <a:pt x="1246204" y="1720113"/>
                  </a:cubicBezTo>
                  <a:lnTo>
                    <a:pt x="1284356" y="1731957"/>
                  </a:lnTo>
                  <a:lnTo>
                    <a:pt x="1305976" y="1705754"/>
                  </a:lnTo>
                  <a:cubicBezTo>
                    <a:pt x="1417783" y="1593947"/>
                    <a:pt x="1572242" y="1524793"/>
                    <a:pt x="1742854" y="1524793"/>
                  </a:cubicBezTo>
                  <a:lnTo>
                    <a:pt x="1760288" y="1526551"/>
                  </a:lnTo>
                  <a:lnTo>
                    <a:pt x="1748032" y="1487068"/>
                  </a:lnTo>
                  <a:cubicBezTo>
                    <a:pt x="1744637" y="1470476"/>
                    <a:pt x="1742854" y="1453297"/>
                    <a:pt x="1742854" y="1435701"/>
                  </a:cubicBezTo>
                  <a:cubicBezTo>
                    <a:pt x="1742854" y="1312531"/>
                    <a:pt x="1830222" y="1209766"/>
                    <a:pt x="1946367" y="1185999"/>
                  </a:cubicBezTo>
                  <a:lnTo>
                    <a:pt x="1956892" y="1184938"/>
                  </a:lnTo>
                  <a:lnTo>
                    <a:pt x="1963928" y="1115143"/>
                  </a:lnTo>
                  <a:cubicBezTo>
                    <a:pt x="2010227" y="888886"/>
                    <a:pt x="2210419" y="718687"/>
                    <a:pt x="2450363" y="718687"/>
                  </a:cubicBezTo>
                  <a:lnTo>
                    <a:pt x="2520904" y="725798"/>
                  </a:lnTo>
                  <a:lnTo>
                    <a:pt x="261171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800"/>
            </a:p>
          </p:txBody>
        </p:sp>
        <p:grpSp>
          <p:nvGrpSpPr>
            <p:cNvPr id="8" name="그룹 7">
              <a:extLst>
                <a:ext uri="{FF2B5EF4-FFF2-40B4-BE49-F238E27FC236}">
                  <a16:creationId xmlns:a16="http://schemas.microsoft.com/office/drawing/2014/main" id="{D0429EA9-A20D-4800-80F6-48970138B795}"/>
                </a:ext>
              </a:extLst>
            </p:cNvPr>
            <p:cNvGrpSpPr/>
            <p:nvPr userDrawn="1"/>
          </p:nvGrpSpPr>
          <p:grpSpPr>
            <a:xfrm>
              <a:off x="6992136" y="387072"/>
              <a:ext cx="704897" cy="1355021"/>
              <a:chOff x="5304862" y="-789923"/>
              <a:chExt cx="645890" cy="1241591"/>
            </a:xfrm>
          </p:grpSpPr>
          <p:grpSp>
            <p:nvGrpSpPr>
              <p:cNvPr id="9" name="그룹 8">
                <a:extLst>
                  <a:ext uri="{FF2B5EF4-FFF2-40B4-BE49-F238E27FC236}">
                    <a16:creationId xmlns:a16="http://schemas.microsoft.com/office/drawing/2014/main" id="{4817FF4C-CE41-4E26-9FB9-CB745F3234F3}"/>
                  </a:ext>
                </a:extLst>
              </p:cNvPr>
              <p:cNvGrpSpPr/>
              <p:nvPr userDrawn="1"/>
            </p:nvGrpSpPr>
            <p:grpSpPr>
              <a:xfrm>
                <a:off x="5377232" y="-789923"/>
                <a:ext cx="495969" cy="1052585"/>
                <a:chOff x="5868144" y="-857099"/>
                <a:chExt cx="495969" cy="1052585"/>
              </a:xfrm>
            </p:grpSpPr>
            <p:sp>
              <p:nvSpPr>
                <p:cNvPr id="16" name="이등변 삼각형 49">
                  <a:extLst>
                    <a:ext uri="{FF2B5EF4-FFF2-40B4-BE49-F238E27FC236}">
                      <a16:creationId xmlns:a16="http://schemas.microsoft.com/office/drawing/2014/main" id="{688B8353-32F5-4D6E-81D9-D597B60FA9D3}"/>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7" name="자유형: 도형 16">
                  <a:extLst>
                    <a:ext uri="{FF2B5EF4-FFF2-40B4-BE49-F238E27FC236}">
                      <a16:creationId xmlns:a16="http://schemas.microsoft.com/office/drawing/2014/main" id="{155478D4-44EA-48AE-860F-E368AD673D03}"/>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자유형: 도형 17">
                  <a:extLst>
                    <a:ext uri="{FF2B5EF4-FFF2-40B4-BE49-F238E27FC236}">
                      <a16:creationId xmlns:a16="http://schemas.microsoft.com/office/drawing/2014/main" id="{1861CCC0-CB32-42D2-947D-1907817DDDAE}"/>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
            <p:nvSpPr>
              <p:cNvPr id="12" name="타원 11">
                <a:extLst>
                  <a:ext uri="{FF2B5EF4-FFF2-40B4-BE49-F238E27FC236}">
                    <a16:creationId xmlns:a16="http://schemas.microsoft.com/office/drawing/2014/main" id="{E3ED5D5D-DC92-4BF6-B431-CE8E43382FD0}"/>
                  </a:ext>
                </a:extLst>
              </p:cNvPr>
              <p:cNvSpPr/>
              <p:nvPr userDrawn="1"/>
            </p:nvSpPr>
            <p:spPr>
              <a:xfrm>
                <a:off x="5535216" y="-351600"/>
                <a:ext cx="180000" cy="180000"/>
              </a:xfrm>
              <a:prstGeom prst="ellipse">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직사각형 12">
                <a:extLst>
                  <a:ext uri="{FF2B5EF4-FFF2-40B4-BE49-F238E27FC236}">
                    <a16:creationId xmlns:a16="http://schemas.microsoft.com/office/drawing/2014/main" id="{57F372C6-9816-462E-83F5-DFD56E8AF164}"/>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자유형: 도형 13">
                <a:extLst>
                  <a:ext uri="{FF2B5EF4-FFF2-40B4-BE49-F238E27FC236}">
                    <a16:creationId xmlns:a16="http://schemas.microsoft.com/office/drawing/2014/main" id="{F07321F0-763D-431A-87E5-1BD5F333CAE1}"/>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자유형: 도형 14">
                <a:extLst>
                  <a:ext uri="{FF2B5EF4-FFF2-40B4-BE49-F238E27FC236}">
                    <a16:creationId xmlns:a16="http://schemas.microsoft.com/office/drawing/2014/main" id="{D39A1E25-A8B6-4EE4-8AC8-D262A0C0D580}"/>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Tree>
    <p:extLst>
      <p:ext uri="{BB962C8B-B14F-4D97-AF65-F5344CB8AC3E}">
        <p14:creationId xmlns:p14="http://schemas.microsoft.com/office/powerpoint/2010/main" val="4264081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6096000" cy="68580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85695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4315"/>
            <a:ext cx="12192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848095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Images and Contents Layout">
    <p:spTree>
      <p:nvGrpSpPr>
        <p:cNvPr id="1" name=""/>
        <p:cNvGrpSpPr/>
        <p:nvPr/>
      </p:nvGrpSpPr>
      <p:grpSpPr>
        <a:xfrm>
          <a:off x="0" y="0"/>
          <a:ext cx="0" cy="0"/>
          <a:chOff x="0" y="0"/>
          <a:chExt cx="0" cy="0"/>
        </a:xfrm>
      </p:grpSpPr>
      <p:sp>
        <p:nvSpPr>
          <p:cNvPr id="12" name="그림 개체 틀 11">
            <a:extLst>
              <a:ext uri="{FF2B5EF4-FFF2-40B4-BE49-F238E27FC236}">
                <a16:creationId xmlns:a16="http://schemas.microsoft.com/office/drawing/2014/main" id="{BC15B180-CBF0-499C-A764-95FA7614ACA6}"/>
              </a:ext>
            </a:extLst>
          </p:cNvPr>
          <p:cNvSpPr>
            <a:spLocks noGrp="1"/>
          </p:cNvSpPr>
          <p:nvPr>
            <p:ph type="pic" idx="1" hasCustomPrompt="1"/>
          </p:nvPr>
        </p:nvSpPr>
        <p:spPr>
          <a:xfrm>
            <a:off x="9312000" y="-1"/>
            <a:ext cx="2880000" cy="6858001"/>
          </a:xfrm>
          <a:custGeom>
            <a:avLst/>
            <a:gdLst>
              <a:gd name="connsiteX0" fmla="*/ 0 w 2160000"/>
              <a:gd name="connsiteY0" fmla="*/ 1425596 h 5143501"/>
              <a:gd name="connsiteX1" fmla="*/ 651889 w 2160000"/>
              <a:gd name="connsiteY1" fmla="*/ 2077485 h 5143501"/>
              <a:gd name="connsiteX2" fmla="*/ 0 w 2160000"/>
              <a:gd name="connsiteY2" fmla="*/ 2729373 h 5143501"/>
              <a:gd name="connsiteX3" fmla="*/ 0 w 2160000"/>
              <a:gd name="connsiteY3" fmla="*/ 0 h 5143501"/>
              <a:gd name="connsiteX4" fmla="*/ 2160000 w 2160000"/>
              <a:gd name="connsiteY4" fmla="*/ 0 h 5143501"/>
              <a:gd name="connsiteX5" fmla="*/ 2160000 w 2160000"/>
              <a:gd name="connsiteY5" fmla="*/ 5143501 h 5143501"/>
              <a:gd name="connsiteX6" fmla="*/ 0 w 2160000"/>
              <a:gd name="connsiteY6" fmla="*/ 5143501 h 5143501"/>
              <a:gd name="connsiteX7" fmla="*/ 0 w 2160000"/>
              <a:gd name="connsiteY7" fmla="*/ 2856759 h 5143501"/>
              <a:gd name="connsiteX8" fmla="*/ 779274 w 2160000"/>
              <a:gd name="connsiteY8" fmla="*/ 2077485 h 5143501"/>
              <a:gd name="connsiteX9" fmla="*/ 0 w 2160000"/>
              <a:gd name="connsiteY9" fmla="*/ 129821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0000" h="5143501">
                <a:moveTo>
                  <a:pt x="0" y="1425596"/>
                </a:moveTo>
                <a:lnTo>
                  <a:pt x="651889" y="2077485"/>
                </a:lnTo>
                <a:lnTo>
                  <a:pt x="0" y="2729373"/>
                </a:lnTo>
                <a:close/>
                <a:moveTo>
                  <a:pt x="0" y="0"/>
                </a:moveTo>
                <a:lnTo>
                  <a:pt x="2160000" y="0"/>
                </a:lnTo>
                <a:lnTo>
                  <a:pt x="2160000" y="5143501"/>
                </a:lnTo>
                <a:lnTo>
                  <a:pt x="0" y="5143501"/>
                </a:lnTo>
                <a:lnTo>
                  <a:pt x="0" y="2856759"/>
                </a:lnTo>
                <a:lnTo>
                  <a:pt x="779274" y="2077485"/>
                </a:lnTo>
                <a:lnTo>
                  <a:pt x="0" y="1298211"/>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14" name="그림 개체 틀 13">
            <a:extLst>
              <a:ext uri="{FF2B5EF4-FFF2-40B4-BE49-F238E27FC236}">
                <a16:creationId xmlns:a16="http://schemas.microsoft.com/office/drawing/2014/main" id="{1FA03D3A-E0EA-4B8F-B538-58CE5D4DB322}"/>
              </a:ext>
            </a:extLst>
          </p:cNvPr>
          <p:cNvSpPr>
            <a:spLocks noGrp="1"/>
          </p:cNvSpPr>
          <p:nvPr>
            <p:ph type="pic" idx="12" hasCustomPrompt="1"/>
          </p:nvPr>
        </p:nvSpPr>
        <p:spPr>
          <a:xfrm>
            <a:off x="6312005" y="2841758"/>
            <a:ext cx="2880000" cy="4016243"/>
          </a:xfrm>
          <a:custGeom>
            <a:avLst/>
            <a:gdLst>
              <a:gd name="connsiteX0" fmla="*/ 1563187 w 2160000"/>
              <a:gd name="connsiteY0" fmla="*/ 0 h 3012182"/>
              <a:gd name="connsiteX1" fmla="*/ 2160000 w 2160000"/>
              <a:gd name="connsiteY1" fmla="*/ 0 h 3012182"/>
              <a:gd name="connsiteX2" fmla="*/ 2160000 w 2160000"/>
              <a:gd name="connsiteY2" fmla="*/ 596813 h 3012182"/>
              <a:gd name="connsiteX3" fmla="*/ 0 w 2160000"/>
              <a:gd name="connsiteY3" fmla="*/ 0 h 3012182"/>
              <a:gd name="connsiteX4" fmla="*/ 1435802 w 2160000"/>
              <a:gd name="connsiteY4" fmla="*/ 0 h 3012182"/>
              <a:gd name="connsiteX5" fmla="*/ 2160000 w 2160000"/>
              <a:gd name="connsiteY5" fmla="*/ 724199 h 3012182"/>
              <a:gd name="connsiteX6" fmla="*/ 2160000 w 2160000"/>
              <a:gd name="connsiteY6" fmla="*/ 3012182 h 3012182"/>
              <a:gd name="connsiteX7" fmla="*/ 0 w 2160000"/>
              <a:gd name="connsiteY7" fmla="*/ 3012182 h 301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0000" h="3012182">
                <a:moveTo>
                  <a:pt x="1563187" y="0"/>
                </a:moveTo>
                <a:lnTo>
                  <a:pt x="2160000" y="0"/>
                </a:lnTo>
                <a:lnTo>
                  <a:pt x="2160000" y="596813"/>
                </a:lnTo>
                <a:close/>
                <a:moveTo>
                  <a:pt x="0" y="0"/>
                </a:moveTo>
                <a:lnTo>
                  <a:pt x="1435802" y="0"/>
                </a:lnTo>
                <a:lnTo>
                  <a:pt x="2160000" y="724199"/>
                </a:lnTo>
                <a:lnTo>
                  <a:pt x="2160000" y="3012182"/>
                </a:lnTo>
                <a:lnTo>
                  <a:pt x="0" y="3012182"/>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656000" y="2841758"/>
            <a:ext cx="1536011" cy="401624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
        <p:nvSpPr>
          <p:cNvPr id="13" name="그림 개체 틀 12">
            <a:extLst>
              <a:ext uri="{FF2B5EF4-FFF2-40B4-BE49-F238E27FC236}">
                <a16:creationId xmlns:a16="http://schemas.microsoft.com/office/drawing/2014/main" id="{1EBCCB12-3AC7-4A57-8E11-5324E7CB7D04}"/>
              </a:ext>
            </a:extLst>
          </p:cNvPr>
          <p:cNvSpPr>
            <a:spLocks noGrp="1"/>
          </p:cNvSpPr>
          <p:nvPr>
            <p:ph type="pic" idx="14" hasCustomPrompt="1"/>
          </p:nvPr>
        </p:nvSpPr>
        <p:spPr>
          <a:xfrm>
            <a:off x="4656002" y="-1"/>
            <a:ext cx="4525108" cy="2724647"/>
          </a:xfrm>
          <a:custGeom>
            <a:avLst/>
            <a:gdLst>
              <a:gd name="connsiteX0" fmla="*/ 3393830 w 3393830"/>
              <a:gd name="connsiteY0" fmla="*/ 1435011 h 2043485"/>
              <a:gd name="connsiteX1" fmla="*/ 3393830 w 3393830"/>
              <a:gd name="connsiteY1" fmla="*/ 2043485 h 2043485"/>
              <a:gd name="connsiteX2" fmla="*/ 2785356 w 3393830"/>
              <a:gd name="connsiteY2" fmla="*/ 2043485 h 2043485"/>
              <a:gd name="connsiteX3" fmla="*/ 0 w 3393830"/>
              <a:gd name="connsiteY3" fmla="*/ 0 h 2043485"/>
              <a:gd name="connsiteX4" fmla="*/ 3393830 w 3393830"/>
              <a:gd name="connsiteY4" fmla="*/ 0 h 2043485"/>
              <a:gd name="connsiteX5" fmla="*/ 3393830 w 3393830"/>
              <a:gd name="connsiteY5" fmla="*/ 1307626 h 2043485"/>
              <a:gd name="connsiteX6" fmla="*/ 2657971 w 3393830"/>
              <a:gd name="connsiteY6" fmla="*/ 2043485 h 2043485"/>
              <a:gd name="connsiteX7" fmla="*/ 0 w 3393830"/>
              <a:gd name="connsiteY7" fmla="*/ 2043485 h 204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3830" h="2043485">
                <a:moveTo>
                  <a:pt x="3393830" y="1435011"/>
                </a:moveTo>
                <a:lnTo>
                  <a:pt x="3393830" y="2043485"/>
                </a:lnTo>
                <a:lnTo>
                  <a:pt x="2785356" y="2043485"/>
                </a:lnTo>
                <a:close/>
                <a:moveTo>
                  <a:pt x="0" y="0"/>
                </a:moveTo>
                <a:lnTo>
                  <a:pt x="3393830" y="0"/>
                </a:lnTo>
                <a:lnTo>
                  <a:pt x="3393830" y="1307626"/>
                </a:lnTo>
                <a:lnTo>
                  <a:pt x="2657971" y="2043485"/>
                </a:lnTo>
                <a:lnTo>
                  <a:pt x="0" y="2043485"/>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3944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36ACDB6D-7762-49DD-835F-809BDCADDAEB}" type="datetimeFigureOut">
              <a:rPr lang="da-DK" smtClean="0"/>
              <a:t>03-04-2020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39AEE40-A3AA-4863-B06A-EC48568608B8}" type="slidenum">
              <a:rPr lang="da-DK" smtClean="0"/>
              <a:t>‹nr.›</a:t>
            </a:fld>
            <a:endParaRPr lang="da-DK"/>
          </a:p>
        </p:txBody>
      </p:sp>
    </p:spTree>
    <p:extLst>
      <p:ext uri="{BB962C8B-B14F-4D97-AF65-F5344CB8AC3E}">
        <p14:creationId xmlns:p14="http://schemas.microsoft.com/office/powerpoint/2010/main" val="334092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36ACDB6D-7762-49DD-835F-809BDCADDAEB}" type="datetimeFigureOut">
              <a:rPr lang="da-DK" smtClean="0"/>
              <a:t>03-04-2020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939AEE40-A3AA-4863-B06A-EC48568608B8}" type="slidenum">
              <a:rPr lang="da-DK" smtClean="0"/>
              <a:t>‹nr.›</a:t>
            </a:fld>
            <a:endParaRPr lang="da-DK"/>
          </a:p>
        </p:txBody>
      </p:sp>
    </p:spTree>
    <p:extLst>
      <p:ext uri="{BB962C8B-B14F-4D97-AF65-F5344CB8AC3E}">
        <p14:creationId xmlns:p14="http://schemas.microsoft.com/office/powerpoint/2010/main" val="4756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36ACDB6D-7762-49DD-835F-809BDCADDAEB}" type="datetimeFigureOut">
              <a:rPr lang="da-DK" smtClean="0"/>
              <a:t>03-04-2020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939AEE40-A3AA-4863-B06A-EC48568608B8}" type="slidenum">
              <a:rPr lang="da-DK" smtClean="0"/>
              <a:t>‹nr.›</a:t>
            </a:fld>
            <a:endParaRPr lang="da-DK"/>
          </a:p>
        </p:txBody>
      </p:sp>
    </p:spTree>
    <p:extLst>
      <p:ext uri="{BB962C8B-B14F-4D97-AF65-F5344CB8AC3E}">
        <p14:creationId xmlns:p14="http://schemas.microsoft.com/office/powerpoint/2010/main" val="1309994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36ACDB6D-7762-49DD-835F-809BDCADDAEB}" type="datetimeFigureOut">
              <a:rPr lang="da-DK" smtClean="0"/>
              <a:t>03-04-2020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939AEE40-A3AA-4863-B06A-EC48568608B8}" type="slidenum">
              <a:rPr lang="da-DK" smtClean="0"/>
              <a:t>‹nr.›</a:t>
            </a:fld>
            <a:endParaRPr lang="da-DK"/>
          </a:p>
        </p:txBody>
      </p:sp>
    </p:spTree>
    <p:extLst>
      <p:ext uri="{BB962C8B-B14F-4D97-AF65-F5344CB8AC3E}">
        <p14:creationId xmlns:p14="http://schemas.microsoft.com/office/powerpoint/2010/main" val="207739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36ACDB6D-7762-49DD-835F-809BDCADDAEB}" type="datetimeFigureOut">
              <a:rPr lang="da-DK" smtClean="0"/>
              <a:t>03-04-2020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939AEE40-A3AA-4863-B06A-EC48568608B8}" type="slidenum">
              <a:rPr lang="da-DK" smtClean="0"/>
              <a:t>‹nr.›</a:t>
            </a:fld>
            <a:endParaRPr lang="da-DK"/>
          </a:p>
        </p:txBody>
      </p:sp>
    </p:spTree>
    <p:extLst>
      <p:ext uri="{BB962C8B-B14F-4D97-AF65-F5344CB8AC3E}">
        <p14:creationId xmlns:p14="http://schemas.microsoft.com/office/powerpoint/2010/main" val="164481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6ACDB6D-7762-49DD-835F-809BDCADDAEB}" type="datetimeFigureOut">
              <a:rPr lang="da-DK" smtClean="0"/>
              <a:t>03-04-2020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939AEE40-A3AA-4863-B06A-EC48568608B8}" type="slidenum">
              <a:rPr lang="da-DK" smtClean="0"/>
              <a:t>‹nr.›</a:t>
            </a:fld>
            <a:endParaRPr lang="da-DK"/>
          </a:p>
        </p:txBody>
      </p:sp>
    </p:spTree>
    <p:extLst>
      <p:ext uri="{BB962C8B-B14F-4D97-AF65-F5344CB8AC3E}">
        <p14:creationId xmlns:p14="http://schemas.microsoft.com/office/powerpoint/2010/main" val="318202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36ACDB6D-7762-49DD-835F-809BDCADDAEB}" type="datetimeFigureOut">
              <a:rPr lang="da-DK" smtClean="0"/>
              <a:t>03-04-2020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939AEE40-A3AA-4863-B06A-EC48568608B8}" type="slidenum">
              <a:rPr lang="da-DK" smtClean="0"/>
              <a:t>‹nr.›</a:t>
            </a:fld>
            <a:endParaRPr lang="da-DK"/>
          </a:p>
        </p:txBody>
      </p:sp>
    </p:spTree>
    <p:extLst>
      <p:ext uri="{BB962C8B-B14F-4D97-AF65-F5344CB8AC3E}">
        <p14:creationId xmlns:p14="http://schemas.microsoft.com/office/powerpoint/2010/main" val="1729062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36ACDB6D-7762-49DD-835F-809BDCADDAEB}" type="datetimeFigureOut">
              <a:rPr lang="da-DK" smtClean="0"/>
              <a:t>03-04-2020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939AEE40-A3AA-4863-B06A-EC48568608B8}" type="slidenum">
              <a:rPr lang="da-DK" smtClean="0"/>
              <a:t>‹nr.›</a:t>
            </a:fld>
            <a:endParaRPr lang="da-DK"/>
          </a:p>
        </p:txBody>
      </p:sp>
    </p:spTree>
    <p:extLst>
      <p:ext uri="{BB962C8B-B14F-4D97-AF65-F5344CB8AC3E}">
        <p14:creationId xmlns:p14="http://schemas.microsoft.com/office/powerpoint/2010/main" val="58529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CDB6D-7762-49DD-835F-809BDCADDAEB}" type="datetimeFigureOut">
              <a:rPr lang="da-DK" smtClean="0"/>
              <a:t>03-04-2020</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AEE40-A3AA-4863-B06A-EC48568608B8}" type="slidenum">
              <a:rPr lang="da-DK" smtClean="0"/>
              <a:t>‹nr.›</a:t>
            </a:fld>
            <a:endParaRPr lang="da-DK"/>
          </a:p>
        </p:txBody>
      </p:sp>
    </p:spTree>
    <p:extLst>
      <p:ext uri="{BB962C8B-B14F-4D97-AF65-F5344CB8AC3E}">
        <p14:creationId xmlns:p14="http://schemas.microsoft.com/office/powerpoint/2010/main" val="3648418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g"/><Relationship Id="rId3" Type="http://schemas.openxmlformats.org/officeDocument/2006/relationships/image" Target="../media/image20.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g"/><Relationship Id="rId11" Type="http://schemas.openxmlformats.org/officeDocument/2006/relationships/image" Target="../media/image27.jpg"/><Relationship Id="rId5" Type="http://schemas.openxmlformats.org/officeDocument/2006/relationships/image" Target="../media/image22.PNG"/><Relationship Id="rId10" Type="http://schemas.openxmlformats.org/officeDocument/2006/relationships/image" Target="../media/image26.jpg"/><Relationship Id="rId4" Type="http://schemas.openxmlformats.org/officeDocument/2006/relationships/image" Target="../media/image21.jpe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Lungeforeningen_logo_center_payoff.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1378" y="2384281"/>
            <a:ext cx="889244" cy="509609"/>
          </a:xfrm>
          <a:prstGeom prst="rect">
            <a:avLst/>
          </a:prstGeom>
        </p:spPr>
      </p:pic>
      <p:sp>
        <p:nvSpPr>
          <p:cNvPr id="8" name="Trekant 7">
            <a:extLst>
              <a:ext uri="{FF2B5EF4-FFF2-40B4-BE49-F238E27FC236}">
                <a16:creationId xmlns:a16="http://schemas.microsoft.com/office/drawing/2014/main" id="{FBC11C3B-580B-7544-ABD9-EC612D72E2B6}"/>
              </a:ext>
            </a:extLst>
          </p:cNvPr>
          <p:cNvSpPr/>
          <p:nvPr/>
        </p:nvSpPr>
        <p:spPr>
          <a:xfrm>
            <a:off x="1524000" y="0"/>
            <a:ext cx="9144000" cy="6858000"/>
          </a:xfrm>
          <a:prstGeom prst="triangle">
            <a:avLst/>
          </a:prstGeom>
          <a:solidFill>
            <a:srgbClr val="F3B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 name="Titel 3"/>
          <p:cNvSpPr>
            <a:spLocks noGrp="1"/>
          </p:cNvSpPr>
          <p:nvPr>
            <p:ph type="ctrTitle"/>
          </p:nvPr>
        </p:nvSpPr>
        <p:spPr>
          <a:xfrm>
            <a:off x="2209800" y="894522"/>
            <a:ext cx="7772400" cy="1470025"/>
          </a:xfrm>
        </p:spPr>
        <p:txBody>
          <a:bodyPr>
            <a:normAutofit fontScale="90000"/>
          </a:bodyPr>
          <a:lstStyle/>
          <a:p>
            <a:r>
              <a:rPr lang="da-DK" b="1" dirty="0">
                <a:solidFill>
                  <a:schemeClr val="tx1">
                    <a:lumMod val="75000"/>
                    <a:lumOff val="25000"/>
                  </a:schemeClr>
                </a:solidFill>
                <a:latin typeface="Futura Medium" panose="020B0602020204020303" pitchFamily="34" charset="-79"/>
                <a:cs typeface="Futura Medium" panose="020B0602020204020303" pitchFamily="34" charset="-79"/>
              </a:rPr>
              <a:t>SUNDHED OG LUNGER</a:t>
            </a:r>
          </a:p>
        </p:txBody>
      </p:sp>
      <p:sp>
        <p:nvSpPr>
          <p:cNvPr id="7" name="Trekant 6">
            <a:extLst>
              <a:ext uri="{FF2B5EF4-FFF2-40B4-BE49-F238E27FC236}">
                <a16:creationId xmlns:a16="http://schemas.microsoft.com/office/drawing/2014/main" id="{54CABDE9-F32F-AE43-A821-2EC741900843}"/>
              </a:ext>
            </a:extLst>
          </p:cNvPr>
          <p:cNvSpPr/>
          <p:nvPr/>
        </p:nvSpPr>
        <p:spPr>
          <a:xfrm>
            <a:off x="1687287" y="3429000"/>
            <a:ext cx="4242459" cy="3429000"/>
          </a:xfrm>
          <a:prstGeom prst="triangle">
            <a:avLst>
              <a:gd name="adj" fmla="val 54028"/>
            </a:avLst>
          </a:prstGeom>
          <a:blipFill>
            <a:blip r:embed="rId4"/>
            <a:stretch>
              <a:fillRect l="376" t="-2132" r="-11504" b="-213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5" name="Trekant 14">
            <a:extLst>
              <a:ext uri="{FF2B5EF4-FFF2-40B4-BE49-F238E27FC236}">
                <a16:creationId xmlns:a16="http://schemas.microsoft.com/office/drawing/2014/main" id="{C176E1F6-264C-0848-98AF-1A4DE3D29262}"/>
              </a:ext>
            </a:extLst>
          </p:cNvPr>
          <p:cNvSpPr/>
          <p:nvPr/>
        </p:nvSpPr>
        <p:spPr>
          <a:xfrm>
            <a:off x="6262257" y="3426117"/>
            <a:ext cx="4241801" cy="3429001"/>
          </a:xfrm>
          <a:prstGeom prst="triangle">
            <a:avLst>
              <a:gd name="adj" fmla="val 46151"/>
            </a:avLst>
          </a:prstGeom>
          <a:blipFill>
            <a:blip r:embed="rId5"/>
            <a:stretch>
              <a:fillRect l="157" t="-14928" r="-22723" b="-14928"/>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6" name="Trekant 15">
            <a:extLst>
              <a:ext uri="{FF2B5EF4-FFF2-40B4-BE49-F238E27FC236}">
                <a16:creationId xmlns:a16="http://schemas.microsoft.com/office/drawing/2014/main" id="{3D21A858-AEB0-C84A-ABF9-A93B7FD46FFC}"/>
              </a:ext>
            </a:extLst>
          </p:cNvPr>
          <p:cNvSpPr/>
          <p:nvPr/>
        </p:nvSpPr>
        <p:spPr>
          <a:xfrm rot="10800000">
            <a:off x="4056410" y="3293532"/>
            <a:ext cx="4080660" cy="3564468"/>
          </a:xfrm>
          <a:prstGeom prst="triangle">
            <a:avLst/>
          </a:prstGeom>
          <a:blipFill dpi="0" rotWithShape="0">
            <a:blip r:embed="rId6"/>
            <a:srcRect/>
            <a:stretch>
              <a:fillRect l="-31291" t="-46682" r="-18219" b="-4289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0" name="Billede 9" descr="Lungeforeningen_logo_center_payoff.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303" y="5922194"/>
            <a:ext cx="1385042" cy="793742"/>
          </a:xfrm>
          <a:prstGeom prst="rect">
            <a:avLst/>
          </a:prstGeom>
        </p:spPr>
      </p:pic>
      <p:pic>
        <p:nvPicPr>
          <p:cNvPr id="1026" name="Picture 2">
            <a:extLst>
              <a:ext uri="{FF2B5EF4-FFF2-40B4-BE49-F238E27FC236}">
                <a16:creationId xmlns:a16="http://schemas.microsoft.com/office/drawing/2014/main" id="{BE84E2E7-953F-4313-AD4C-548FF45DCD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8058" y="190299"/>
            <a:ext cx="3312000" cy="1522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24F57FD-D135-4E4E-A1C1-CFB169BCEB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6440" y="6018085"/>
            <a:ext cx="1214607" cy="70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69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77F7A7-E8E4-8849-9203-08CEEAB994BC}"/>
              </a:ext>
            </a:extLst>
          </p:cNvPr>
          <p:cNvSpPr/>
          <p:nvPr/>
        </p:nvSpPr>
        <p:spPr>
          <a:xfrm>
            <a:off x="1647404" y="1937331"/>
            <a:ext cx="9144000" cy="2983337"/>
          </a:xfrm>
          <a:prstGeom prst="rect">
            <a:avLst/>
          </a:prstGeom>
          <a:solidFill>
            <a:srgbClr val="F3B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 name="Rektangel 2"/>
          <p:cNvSpPr/>
          <p:nvPr/>
        </p:nvSpPr>
        <p:spPr>
          <a:xfrm>
            <a:off x="3611986" y="3044279"/>
            <a:ext cx="4968027" cy="769441"/>
          </a:xfrm>
          <a:prstGeom prst="rect">
            <a:avLst/>
          </a:prstGeom>
        </p:spPr>
        <p:txBody>
          <a:bodyPr wrap="none">
            <a:spAutoFit/>
          </a:bodyPr>
          <a:lstStyle/>
          <a:p>
            <a:r>
              <a:rPr lang="da-DK" sz="4400" dirty="0">
                <a:solidFill>
                  <a:schemeClr val="tx1">
                    <a:lumMod val="75000"/>
                    <a:lumOff val="25000"/>
                  </a:schemeClr>
                </a:solidFill>
                <a:latin typeface="Futura Medium" panose="020B0602020204020303" pitchFamily="34" charset="-79"/>
                <a:cs typeface="Futura Medium" panose="020B0602020204020303" pitchFamily="34" charset="-79"/>
              </a:rPr>
              <a:t>-TAK FOR I DAG-</a:t>
            </a:r>
          </a:p>
        </p:txBody>
      </p:sp>
      <p:pic>
        <p:nvPicPr>
          <p:cNvPr id="4" name="Picture 2">
            <a:extLst>
              <a:ext uri="{FF2B5EF4-FFF2-40B4-BE49-F238E27FC236}">
                <a16:creationId xmlns:a16="http://schemas.microsoft.com/office/drawing/2014/main" id="{2E8EDD3E-B740-4291-9D6B-FDC297D2AB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5199" y="5829501"/>
            <a:ext cx="2287843" cy="101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16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77F7A7-E8E4-8849-9203-08CEEAB994BC}"/>
              </a:ext>
            </a:extLst>
          </p:cNvPr>
          <p:cNvSpPr/>
          <p:nvPr/>
        </p:nvSpPr>
        <p:spPr>
          <a:xfrm>
            <a:off x="1625102" y="1937331"/>
            <a:ext cx="9144000" cy="2983337"/>
          </a:xfrm>
          <a:prstGeom prst="rect">
            <a:avLst/>
          </a:prstGeom>
          <a:solidFill>
            <a:srgbClr val="F3B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 name="Rektangel 2"/>
          <p:cNvSpPr/>
          <p:nvPr/>
        </p:nvSpPr>
        <p:spPr>
          <a:xfrm>
            <a:off x="2459540" y="3044279"/>
            <a:ext cx="7475123" cy="769441"/>
          </a:xfrm>
          <a:prstGeom prst="rect">
            <a:avLst/>
          </a:prstGeom>
        </p:spPr>
        <p:txBody>
          <a:bodyPr wrap="none">
            <a:spAutoFit/>
          </a:bodyPr>
          <a:lstStyle/>
          <a:p>
            <a:pPr algn="ctr"/>
            <a:r>
              <a:rPr lang="da-DK" sz="4400" dirty="0">
                <a:solidFill>
                  <a:schemeClr val="tx1">
                    <a:lumMod val="75000"/>
                    <a:lumOff val="25000"/>
                  </a:schemeClr>
                </a:solidFill>
                <a:latin typeface="Futura Medium" panose="020B0602020204020303" pitchFamily="34" charset="-79"/>
                <a:cs typeface="Futura Medium" panose="020B0602020204020303" pitchFamily="34" charset="-79"/>
              </a:rPr>
              <a:t>- INSPIRATIONSAPPENDIX-</a:t>
            </a:r>
          </a:p>
        </p:txBody>
      </p:sp>
      <p:pic>
        <p:nvPicPr>
          <p:cNvPr id="4" name="Picture 2">
            <a:extLst>
              <a:ext uri="{FF2B5EF4-FFF2-40B4-BE49-F238E27FC236}">
                <a16:creationId xmlns:a16="http://schemas.microsoft.com/office/drawing/2014/main" id="{329ADDD6-98AB-41C3-8673-62F503C245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5199" y="5829501"/>
            <a:ext cx="2287843" cy="101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23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2443" y="3781031"/>
            <a:ext cx="3501483" cy="2468397"/>
          </a:xfrm>
          <a:prstGeom prst="rect">
            <a:avLst/>
          </a:prstGeom>
          <a:ln w="6350">
            <a:solidFill>
              <a:schemeClr val="tx1"/>
            </a:solidFill>
          </a:ln>
        </p:spPr>
      </p:pic>
      <p:pic>
        <p:nvPicPr>
          <p:cNvPr id="7" name="Bille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8404" y="3823508"/>
            <a:ext cx="3501482" cy="2468397"/>
          </a:xfrm>
          <a:prstGeom prst="rect">
            <a:avLst/>
          </a:prstGeom>
          <a:ln w="6350">
            <a:solidFill>
              <a:schemeClr val="tx1"/>
            </a:solidFill>
          </a:ln>
        </p:spPr>
      </p:pic>
      <p:pic>
        <p:nvPicPr>
          <p:cNvPr id="8" name="Billed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300" y="278063"/>
            <a:ext cx="2830178" cy="5971365"/>
          </a:xfrm>
          <a:prstGeom prst="rect">
            <a:avLst/>
          </a:prstGeom>
          <a:ln w="6350">
            <a:solidFill>
              <a:schemeClr val="tx1"/>
            </a:solidFill>
          </a:ln>
        </p:spPr>
      </p:pic>
      <p:sp>
        <p:nvSpPr>
          <p:cNvPr id="9" name="Tekstfelt 8"/>
          <p:cNvSpPr txBox="1"/>
          <p:nvPr/>
        </p:nvSpPr>
        <p:spPr>
          <a:xfrm>
            <a:off x="1506761" y="6334382"/>
            <a:ext cx="2600688" cy="369332"/>
          </a:xfrm>
          <a:prstGeom prst="rect">
            <a:avLst/>
          </a:prstGeom>
          <a:noFill/>
        </p:spPr>
        <p:txBody>
          <a:bodyPr wrap="square" rtlCol="0">
            <a:spAutoFit/>
          </a:bodyPr>
          <a:lstStyle/>
          <a:p>
            <a:r>
              <a:rPr lang="da-DK" b="1" dirty="0"/>
              <a:t>Folder</a:t>
            </a:r>
          </a:p>
        </p:txBody>
      </p:sp>
      <p:sp>
        <p:nvSpPr>
          <p:cNvPr id="10" name="Tekstfelt 9"/>
          <p:cNvSpPr txBox="1"/>
          <p:nvPr/>
        </p:nvSpPr>
        <p:spPr>
          <a:xfrm>
            <a:off x="8267716" y="3607173"/>
            <a:ext cx="4448997" cy="369332"/>
          </a:xfrm>
          <a:prstGeom prst="rect">
            <a:avLst/>
          </a:prstGeom>
          <a:noFill/>
        </p:spPr>
        <p:txBody>
          <a:bodyPr wrap="square" rtlCol="0">
            <a:spAutoFit/>
          </a:bodyPr>
          <a:lstStyle/>
          <a:p>
            <a:r>
              <a:rPr lang="da-DK" b="1" dirty="0"/>
              <a:t>Dilemmakort</a:t>
            </a:r>
          </a:p>
        </p:txBody>
      </p:sp>
      <p:sp>
        <p:nvSpPr>
          <p:cNvPr id="11" name="Tekstfelt 10"/>
          <p:cNvSpPr txBox="1"/>
          <p:nvPr/>
        </p:nvSpPr>
        <p:spPr>
          <a:xfrm>
            <a:off x="4906820" y="6277382"/>
            <a:ext cx="5849553" cy="369332"/>
          </a:xfrm>
          <a:prstGeom prst="rect">
            <a:avLst/>
          </a:prstGeom>
          <a:noFill/>
        </p:spPr>
        <p:txBody>
          <a:bodyPr wrap="square" rtlCol="0">
            <a:spAutoFit/>
          </a:bodyPr>
          <a:lstStyle/>
          <a:p>
            <a:r>
              <a:rPr lang="da-DK" b="1" dirty="0"/>
              <a:t>Kontrakter</a:t>
            </a:r>
          </a:p>
        </p:txBody>
      </p:sp>
      <p:pic>
        <p:nvPicPr>
          <p:cNvPr id="22" name="Billed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7430" y="121156"/>
            <a:ext cx="4078490" cy="2893885"/>
          </a:xfrm>
          <a:prstGeom prst="rect">
            <a:avLst/>
          </a:prstGeom>
          <a:ln w="6350">
            <a:solidFill>
              <a:schemeClr val="tx1"/>
            </a:solidFill>
          </a:ln>
        </p:spPr>
      </p:pic>
      <p:pic>
        <p:nvPicPr>
          <p:cNvPr id="23" name="Billed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257" y="342826"/>
            <a:ext cx="3640666" cy="2583228"/>
          </a:xfrm>
          <a:prstGeom prst="rect">
            <a:avLst/>
          </a:prstGeom>
          <a:ln w="6350">
            <a:solidFill>
              <a:schemeClr val="tx1"/>
            </a:solidFill>
          </a:ln>
        </p:spPr>
      </p:pic>
      <p:pic>
        <p:nvPicPr>
          <p:cNvPr id="24" name="Billed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4296" y="936459"/>
            <a:ext cx="3497590" cy="2481709"/>
          </a:xfrm>
          <a:prstGeom prst="rect">
            <a:avLst/>
          </a:prstGeom>
          <a:ln w="6350">
            <a:solidFill>
              <a:schemeClr val="tx1"/>
            </a:solidFill>
          </a:ln>
        </p:spPr>
      </p:pic>
      <p:pic>
        <p:nvPicPr>
          <p:cNvPr id="25" name="Billed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84553" y="79649"/>
            <a:ext cx="3347590" cy="2375277"/>
          </a:xfrm>
          <a:prstGeom prst="rect">
            <a:avLst/>
          </a:prstGeom>
          <a:ln w="6350">
            <a:solidFill>
              <a:schemeClr val="tx1"/>
            </a:solidFill>
          </a:ln>
        </p:spPr>
      </p:pic>
      <p:pic>
        <p:nvPicPr>
          <p:cNvPr id="26" name="Billed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22552" y="646516"/>
            <a:ext cx="3996737" cy="2835878"/>
          </a:xfrm>
          <a:prstGeom prst="rect">
            <a:avLst/>
          </a:prstGeom>
          <a:ln w="6350">
            <a:solidFill>
              <a:schemeClr val="tx1"/>
            </a:solidFill>
          </a:ln>
        </p:spPr>
      </p:pic>
      <p:pic>
        <p:nvPicPr>
          <p:cNvPr id="27" name="Billed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6000" y="415336"/>
            <a:ext cx="4396215" cy="3119327"/>
          </a:xfrm>
          <a:prstGeom prst="rect">
            <a:avLst/>
          </a:prstGeom>
          <a:ln w="6350">
            <a:solidFill>
              <a:schemeClr val="tx1"/>
            </a:solidFill>
          </a:ln>
        </p:spPr>
      </p:pic>
      <p:pic>
        <p:nvPicPr>
          <p:cNvPr id="28" name="Billed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02913" y="163555"/>
            <a:ext cx="3846629" cy="2729369"/>
          </a:xfrm>
          <a:prstGeom prst="rect">
            <a:avLst/>
          </a:prstGeom>
          <a:ln w="6350">
            <a:solidFill>
              <a:schemeClr val="tx1"/>
            </a:solidFill>
          </a:ln>
        </p:spPr>
      </p:pic>
      <p:pic>
        <p:nvPicPr>
          <p:cNvPr id="29" name="Billed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7564" y="348708"/>
            <a:ext cx="3978717" cy="2823092"/>
          </a:xfrm>
          <a:prstGeom prst="rect">
            <a:avLst/>
          </a:prstGeom>
          <a:ln w="6350">
            <a:solidFill>
              <a:schemeClr val="tx1"/>
            </a:solidFill>
          </a:ln>
        </p:spPr>
      </p:pic>
      <p:pic>
        <p:nvPicPr>
          <p:cNvPr id="30" name="Billed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73808" y="263856"/>
            <a:ext cx="4213972" cy="2990017"/>
          </a:xfrm>
          <a:prstGeom prst="rect">
            <a:avLst/>
          </a:prstGeom>
          <a:ln w="6350">
            <a:solidFill>
              <a:schemeClr val="tx1"/>
            </a:solidFill>
          </a:ln>
        </p:spPr>
      </p:pic>
    </p:spTree>
    <p:extLst>
      <p:ext uri="{BB962C8B-B14F-4D97-AF65-F5344CB8AC3E}">
        <p14:creationId xmlns:p14="http://schemas.microsoft.com/office/powerpoint/2010/main" val="224550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BBFDF82-7F46-A241-B0A3-99417587E7B6}"/>
              </a:ext>
            </a:extLst>
          </p:cNvPr>
          <p:cNvSpPr/>
          <p:nvPr/>
        </p:nvSpPr>
        <p:spPr>
          <a:xfrm>
            <a:off x="1538514" y="620877"/>
            <a:ext cx="9434286" cy="5519057"/>
          </a:xfrm>
          <a:prstGeom prst="rect">
            <a:avLst/>
          </a:prstGeom>
          <a:solidFill>
            <a:srgbClr val="F3B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 name="Rektangel 2"/>
          <p:cNvSpPr/>
          <p:nvPr/>
        </p:nvSpPr>
        <p:spPr>
          <a:xfrm>
            <a:off x="3057718" y="6139934"/>
            <a:ext cx="4829655" cy="369332"/>
          </a:xfrm>
          <a:prstGeom prst="rect">
            <a:avLst/>
          </a:prstGeom>
        </p:spPr>
        <p:txBody>
          <a:bodyPr wrap="none">
            <a:spAutoFit/>
          </a:bodyPr>
          <a:lstStyle/>
          <a:p>
            <a:r>
              <a:rPr lang="da-DK" dirty="0"/>
              <a:t>https://www.youtube.com/watch?v=HsZzZSfgZB8</a:t>
            </a:r>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8954" y="1955075"/>
            <a:ext cx="7714091" cy="4015221"/>
          </a:xfrm>
          <a:prstGeom prst="rect">
            <a:avLst/>
          </a:prstGeom>
        </p:spPr>
      </p:pic>
      <p:sp>
        <p:nvSpPr>
          <p:cNvPr id="4" name="Rektangel 3"/>
          <p:cNvSpPr/>
          <p:nvPr/>
        </p:nvSpPr>
        <p:spPr>
          <a:xfrm>
            <a:off x="2535569" y="934033"/>
            <a:ext cx="7120860" cy="707886"/>
          </a:xfrm>
          <a:prstGeom prst="rect">
            <a:avLst/>
          </a:prstGeom>
        </p:spPr>
        <p:txBody>
          <a:bodyPr wrap="none">
            <a:spAutoFit/>
          </a:bodyPr>
          <a:lstStyle/>
          <a:p>
            <a:r>
              <a:rPr lang="en-US" altLang="ko-KR" sz="4000" dirty="0">
                <a:latin typeface="Futura Medium" panose="020B0602020204020303" pitchFamily="34" charset="-79"/>
                <a:cs typeface="Futura Medium" panose="020B0602020204020303" pitchFamily="34" charset="-79"/>
              </a:rPr>
              <a:t>HVAD VED I OM LUNGERNE?</a:t>
            </a:r>
            <a:endParaRPr lang="ko-KR" altLang="en-US" sz="4000" dirty="0">
              <a:latin typeface="Futura Medium" panose="020B0602020204020303" pitchFamily="34" charset="-79"/>
              <a:cs typeface="Futura Medium" panose="020B0602020204020303" pitchFamily="34" charset="-79"/>
            </a:endParaRPr>
          </a:p>
        </p:txBody>
      </p:sp>
      <p:pic>
        <p:nvPicPr>
          <p:cNvPr id="6" name="Picture 2">
            <a:extLst>
              <a:ext uri="{FF2B5EF4-FFF2-40B4-BE49-F238E27FC236}">
                <a16:creationId xmlns:a16="http://schemas.microsoft.com/office/drawing/2014/main" id="{40FC3965-88AA-4610-B8BA-D9D065C4FA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5199" y="5829501"/>
            <a:ext cx="2287843" cy="101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22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BBFDF82-7F46-A241-B0A3-99417587E7B6}"/>
              </a:ext>
            </a:extLst>
          </p:cNvPr>
          <p:cNvSpPr/>
          <p:nvPr/>
        </p:nvSpPr>
        <p:spPr>
          <a:xfrm>
            <a:off x="1538514" y="620877"/>
            <a:ext cx="9434286" cy="5519057"/>
          </a:xfrm>
          <a:prstGeom prst="rect">
            <a:avLst/>
          </a:prstGeom>
          <a:solidFill>
            <a:srgbClr val="F3B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 name="Rektangel 5"/>
          <p:cNvSpPr/>
          <p:nvPr/>
        </p:nvSpPr>
        <p:spPr>
          <a:xfrm>
            <a:off x="3151777" y="6126080"/>
            <a:ext cx="4807791" cy="369332"/>
          </a:xfrm>
          <a:prstGeom prst="rect">
            <a:avLst/>
          </a:prstGeom>
        </p:spPr>
        <p:txBody>
          <a:bodyPr wrap="none">
            <a:spAutoFit/>
          </a:bodyPr>
          <a:lstStyle/>
          <a:p>
            <a:r>
              <a:rPr lang="da-DK" dirty="0"/>
              <a:t>https://www.youtube.com/watch?v=K-xEGzojEg0</a:t>
            </a:r>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998" y="2022128"/>
            <a:ext cx="7052121" cy="3670662"/>
          </a:xfrm>
          <a:prstGeom prst="rect">
            <a:avLst/>
          </a:prstGeom>
        </p:spPr>
      </p:pic>
      <p:sp>
        <p:nvSpPr>
          <p:cNvPr id="3" name="Rektangel 2"/>
          <p:cNvSpPr/>
          <p:nvPr/>
        </p:nvSpPr>
        <p:spPr>
          <a:xfrm>
            <a:off x="2380880" y="698689"/>
            <a:ext cx="7430239" cy="1323439"/>
          </a:xfrm>
          <a:prstGeom prst="rect">
            <a:avLst/>
          </a:prstGeom>
        </p:spPr>
        <p:txBody>
          <a:bodyPr wrap="none">
            <a:spAutoFit/>
          </a:bodyPr>
          <a:lstStyle/>
          <a:p>
            <a:pPr algn="ctr"/>
            <a:r>
              <a:rPr lang="en-US" altLang="ko-KR" sz="4000" dirty="0">
                <a:latin typeface="Futura Medium" panose="020B0602020204020303" pitchFamily="34" charset="-79"/>
                <a:cs typeface="Futura Medium" panose="020B0602020204020303" pitchFamily="34" charset="-79"/>
              </a:rPr>
              <a:t>BESKYT DIG MOD PARTIKLER </a:t>
            </a:r>
          </a:p>
          <a:p>
            <a:pPr algn="ctr"/>
            <a:r>
              <a:rPr lang="en-US" altLang="ko-KR" sz="4000" dirty="0">
                <a:latin typeface="Futura Medium" panose="020B0602020204020303" pitchFamily="34" charset="-79"/>
                <a:cs typeface="Futura Medium" panose="020B0602020204020303" pitchFamily="34" charset="-79"/>
              </a:rPr>
              <a:t>PÅ ARBEJDSPLADSEN</a:t>
            </a:r>
            <a:endParaRPr lang="ko-KR" altLang="en-US" sz="4000" dirty="0">
              <a:latin typeface="Futura Medium" panose="020B0602020204020303" pitchFamily="34" charset="-79"/>
              <a:cs typeface="Futura Medium" panose="020B0602020204020303" pitchFamily="34" charset="-79"/>
            </a:endParaRPr>
          </a:p>
        </p:txBody>
      </p:sp>
      <p:pic>
        <p:nvPicPr>
          <p:cNvPr id="7" name="Picture 2">
            <a:extLst>
              <a:ext uri="{FF2B5EF4-FFF2-40B4-BE49-F238E27FC236}">
                <a16:creationId xmlns:a16="http://schemas.microsoft.com/office/drawing/2014/main" id="{EBC16004-D6A6-4E16-BD16-1C7D08B081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5199" y="5829501"/>
            <a:ext cx="2287843" cy="101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38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91F0101C-9A57-3540-9326-65CD3AEC8A97}"/>
              </a:ext>
            </a:extLst>
          </p:cNvPr>
          <p:cNvSpPr/>
          <p:nvPr/>
        </p:nvSpPr>
        <p:spPr>
          <a:xfrm>
            <a:off x="9659816" y="5082258"/>
            <a:ext cx="1008185" cy="1928142"/>
          </a:xfrm>
          <a:prstGeom prst="rect">
            <a:avLst/>
          </a:prstGeom>
          <a:solidFill>
            <a:srgbClr val="B3D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8C2036D1-04BA-2D47-8A05-69809081395B}"/>
              </a:ext>
            </a:extLst>
          </p:cNvPr>
          <p:cNvSpPr/>
          <p:nvPr/>
        </p:nvSpPr>
        <p:spPr>
          <a:xfrm>
            <a:off x="1524000" y="6435970"/>
            <a:ext cx="9144000" cy="574431"/>
          </a:xfrm>
          <a:prstGeom prst="rect">
            <a:avLst/>
          </a:prstGeom>
          <a:solidFill>
            <a:srgbClr val="B3D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grpSp>
        <p:nvGrpSpPr>
          <p:cNvPr id="85" name="Group 84"/>
          <p:cNvGrpSpPr/>
          <p:nvPr/>
        </p:nvGrpSpPr>
        <p:grpSpPr>
          <a:xfrm>
            <a:off x="5352010" y="1718002"/>
            <a:ext cx="3332583" cy="4174489"/>
            <a:chOff x="3203848" y="1779662"/>
            <a:chExt cx="3332582" cy="2999495"/>
          </a:xfrm>
          <a:solidFill>
            <a:schemeClr val="tx2">
              <a:lumMod val="60000"/>
              <a:lumOff val="40000"/>
            </a:schemeClr>
          </a:solidFill>
        </p:grpSpPr>
        <p:sp>
          <p:nvSpPr>
            <p:cNvPr id="86" name="Rectangle 85"/>
            <p:cNvSpPr/>
            <p:nvPr/>
          </p:nvSpPr>
          <p:spPr>
            <a:xfrm>
              <a:off x="3203848" y="1779662"/>
              <a:ext cx="108000" cy="2773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7" name="Block Arc 86"/>
            <p:cNvSpPr/>
            <p:nvPr/>
          </p:nvSpPr>
          <p:spPr>
            <a:xfrm>
              <a:off x="3203848" y="4326895"/>
              <a:ext cx="452262" cy="452262"/>
            </a:xfrm>
            <a:prstGeom prst="blockArc">
              <a:avLst>
                <a:gd name="adj1" fmla="val 5431834"/>
                <a:gd name="adj2" fmla="val 10817112"/>
                <a:gd name="adj3" fmla="val 242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8" name="Rectangle 87"/>
            <p:cNvSpPr/>
            <p:nvPr/>
          </p:nvSpPr>
          <p:spPr>
            <a:xfrm>
              <a:off x="3429979" y="4703756"/>
              <a:ext cx="2915999" cy="75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9" name="Block Arc 88"/>
            <p:cNvSpPr/>
            <p:nvPr/>
          </p:nvSpPr>
          <p:spPr>
            <a:xfrm rot="16200000">
              <a:off x="6084168" y="4326895"/>
              <a:ext cx="452262" cy="452262"/>
            </a:xfrm>
            <a:prstGeom prst="blockArc">
              <a:avLst>
                <a:gd name="adj1" fmla="val 5431834"/>
                <a:gd name="adj2" fmla="val 10817112"/>
                <a:gd name="adj3" fmla="val 242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0" name="Rectangle 89"/>
            <p:cNvSpPr/>
            <p:nvPr/>
          </p:nvSpPr>
          <p:spPr>
            <a:xfrm>
              <a:off x="6428430" y="3989950"/>
              <a:ext cx="108000" cy="5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36" name="Rectangle 90">
            <a:extLst>
              <a:ext uri="{FF2B5EF4-FFF2-40B4-BE49-F238E27FC236}">
                <a16:creationId xmlns:a16="http://schemas.microsoft.com/office/drawing/2014/main" id="{EEE04F49-64F5-114E-B814-72398A627284}"/>
              </a:ext>
            </a:extLst>
          </p:cNvPr>
          <p:cNvSpPr/>
          <p:nvPr/>
        </p:nvSpPr>
        <p:spPr>
          <a:xfrm>
            <a:off x="2226675" y="4817936"/>
            <a:ext cx="3736032" cy="786939"/>
          </a:xfrm>
          <a:prstGeom prst="rect">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5" name="Rectangle 90">
            <a:extLst>
              <a:ext uri="{FF2B5EF4-FFF2-40B4-BE49-F238E27FC236}">
                <a16:creationId xmlns:a16="http://schemas.microsoft.com/office/drawing/2014/main" id="{1C45741A-2006-6941-942F-674FB5368B48}"/>
              </a:ext>
            </a:extLst>
          </p:cNvPr>
          <p:cNvSpPr/>
          <p:nvPr/>
        </p:nvSpPr>
        <p:spPr>
          <a:xfrm>
            <a:off x="2226675" y="3927344"/>
            <a:ext cx="3736032" cy="786939"/>
          </a:xfrm>
          <a:prstGeom prst="rect">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4" name="Rectangle 90">
            <a:extLst>
              <a:ext uri="{FF2B5EF4-FFF2-40B4-BE49-F238E27FC236}">
                <a16:creationId xmlns:a16="http://schemas.microsoft.com/office/drawing/2014/main" id="{7B50A8B8-1816-034C-8CE6-B5EEC6E41E78}"/>
              </a:ext>
            </a:extLst>
          </p:cNvPr>
          <p:cNvSpPr/>
          <p:nvPr/>
        </p:nvSpPr>
        <p:spPr>
          <a:xfrm>
            <a:off x="2226675" y="3035721"/>
            <a:ext cx="3736032" cy="786939"/>
          </a:xfrm>
          <a:prstGeom prst="rect">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3" name="Rectangle 90">
            <a:extLst>
              <a:ext uri="{FF2B5EF4-FFF2-40B4-BE49-F238E27FC236}">
                <a16:creationId xmlns:a16="http://schemas.microsoft.com/office/drawing/2014/main" id="{D1153254-C3FB-0B42-A000-79AF5D736130}"/>
              </a:ext>
            </a:extLst>
          </p:cNvPr>
          <p:cNvSpPr/>
          <p:nvPr/>
        </p:nvSpPr>
        <p:spPr>
          <a:xfrm>
            <a:off x="2226675" y="2142266"/>
            <a:ext cx="3736032" cy="786939"/>
          </a:xfrm>
          <a:prstGeom prst="rect">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 name="Text Placeholder 1"/>
          <p:cNvSpPr>
            <a:spLocks noGrp="1"/>
          </p:cNvSpPr>
          <p:nvPr>
            <p:ph type="body" sz="quarter" idx="10"/>
          </p:nvPr>
        </p:nvSpPr>
        <p:spPr>
          <a:xfrm>
            <a:off x="1524000" y="302744"/>
            <a:ext cx="9144000" cy="768085"/>
          </a:xfrm>
        </p:spPr>
        <p:txBody>
          <a:bodyPr>
            <a:normAutofit/>
          </a:bodyPr>
          <a:lstStyle/>
          <a:p>
            <a:r>
              <a:rPr lang="en-US" altLang="ko-KR" sz="4400" dirty="0">
                <a:latin typeface="Futura Medium" panose="020B0602020204020303" pitchFamily="34" charset="-79"/>
                <a:cs typeface="Futura Medium" panose="020B0602020204020303" pitchFamily="34" charset="-79"/>
              </a:rPr>
              <a:t>HVAD VED I OM LUNGERNE?</a:t>
            </a:r>
            <a:endParaRPr lang="ko-KR" altLang="en-US" sz="4400" dirty="0">
              <a:latin typeface="Futura Medium" panose="020B0602020204020303" pitchFamily="34" charset="-79"/>
              <a:cs typeface="Futura Medium" panose="020B0602020204020303" pitchFamily="34" charset="-79"/>
            </a:endParaRPr>
          </a:p>
        </p:txBody>
      </p:sp>
      <p:sp>
        <p:nvSpPr>
          <p:cNvPr id="92" name="Rectangle 91"/>
          <p:cNvSpPr/>
          <p:nvPr/>
        </p:nvSpPr>
        <p:spPr>
          <a:xfrm>
            <a:off x="2280503" y="2188950"/>
            <a:ext cx="540000" cy="684000"/>
          </a:xfrm>
          <a:prstGeom prst="rect">
            <a:avLst/>
          </a:prstGeom>
          <a:solidFill>
            <a:schemeClr val="tx2">
              <a:lumMod val="60000"/>
              <a:lumOff val="40000"/>
            </a:schemeClr>
          </a:solidFill>
          <a:ln>
            <a:solidFill>
              <a:srgbClr val="B4DFF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5" name="TextBox 94"/>
          <p:cNvSpPr txBox="1"/>
          <p:nvPr/>
        </p:nvSpPr>
        <p:spPr>
          <a:xfrm>
            <a:off x="2790023" y="2379356"/>
            <a:ext cx="2878588" cy="313932"/>
          </a:xfrm>
          <a:prstGeom prst="rect">
            <a:avLst/>
          </a:prstGeom>
          <a:noFill/>
        </p:spPr>
        <p:txBody>
          <a:bodyPr wrap="square" rtlCol="0">
            <a:spAutoFit/>
          </a:bodyPr>
          <a:lstStyle/>
          <a:p>
            <a:pPr>
              <a:lnSpc>
                <a:spcPct val="120000"/>
              </a:lnSpc>
              <a:buClr>
                <a:schemeClr val="tx2"/>
              </a:buClr>
              <a:buSzPct val="80000"/>
            </a:pPr>
            <a:r>
              <a:rPr lang="da-DK" sz="1200" dirty="0">
                <a:latin typeface="Futura Medium" panose="020B0602020204020303" pitchFamily="34" charset="-79"/>
                <a:cs typeface="Futura Medium" panose="020B0602020204020303" pitchFamily="34" charset="-79"/>
              </a:rPr>
              <a:t>Hvor mange lunger har vi?</a:t>
            </a:r>
          </a:p>
        </p:txBody>
      </p:sp>
      <p:sp>
        <p:nvSpPr>
          <p:cNvPr id="96" name="TextBox 95"/>
          <p:cNvSpPr txBox="1"/>
          <p:nvPr/>
        </p:nvSpPr>
        <p:spPr>
          <a:xfrm>
            <a:off x="2311721" y="2365674"/>
            <a:ext cx="470000" cy="400110"/>
          </a:xfrm>
          <a:prstGeom prst="rect">
            <a:avLst/>
          </a:prstGeom>
          <a:noFill/>
        </p:spPr>
        <p:txBody>
          <a:bodyPr wrap="none" rtlCol="0">
            <a:spAutoFit/>
          </a:bodyPr>
          <a:lstStyle/>
          <a:p>
            <a:pPr algn="r"/>
            <a:r>
              <a:rPr lang="en-US" altLang="ko-KR" sz="2000" b="1" dirty="0">
                <a:solidFill>
                  <a:schemeClr val="bg1"/>
                </a:solidFill>
                <a:latin typeface="Arial" pitchFamily="34" charset="0"/>
                <a:cs typeface="Arial" pitchFamily="34" charset="0"/>
              </a:rPr>
              <a:t>02</a:t>
            </a:r>
            <a:endParaRPr lang="ko-KR" altLang="en-US" sz="2000" b="1" dirty="0">
              <a:solidFill>
                <a:schemeClr val="bg1"/>
              </a:solidFill>
              <a:latin typeface="Arial" pitchFamily="34" charset="0"/>
              <a:cs typeface="Arial" pitchFamily="34" charset="0"/>
            </a:endParaRPr>
          </a:p>
        </p:txBody>
      </p:sp>
      <p:sp>
        <p:nvSpPr>
          <p:cNvPr id="98" name="Rectangle 97"/>
          <p:cNvSpPr/>
          <p:nvPr/>
        </p:nvSpPr>
        <p:spPr>
          <a:xfrm>
            <a:off x="2275493" y="3085868"/>
            <a:ext cx="544693" cy="684000"/>
          </a:xfrm>
          <a:prstGeom prst="rect">
            <a:avLst/>
          </a:prstGeom>
          <a:solidFill>
            <a:schemeClr val="tx2">
              <a:lumMod val="60000"/>
              <a:lumOff val="40000"/>
            </a:schemeClr>
          </a:solidFill>
          <a:ln>
            <a:solidFill>
              <a:srgbClr val="B4DFF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1" name="TextBox 100"/>
          <p:cNvSpPr txBox="1"/>
          <p:nvPr/>
        </p:nvSpPr>
        <p:spPr>
          <a:xfrm>
            <a:off x="2819067" y="3286581"/>
            <a:ext cx="2878588" cy="313932"/>
          </a:xfrm>
          <a:prstGeom prst="rect">
            <a:avLst/>
          </a:prstGeom>
          <a:noFill/>
        </p:spPr>
        <p:txBody>
          <a:bodyPr wrap="square" rtlCol="0">
            <a:spAutoFit/>
          </a:bodyPr>
          <a:lstStyle/>
          <a:p>
            <a:pPr>
              <a:lnSpc>
                <a:spcPct val="120000"/>
              </a:lnSpc>
              <a:buClr>
                <a:schemeClr val="tx2"/>
              </a:buClr>
              <a:buSzPct val="80000"/>
            </a:pPr>
            <a:r>
              <a:rPr lang="da-DK" sz="1200" dirty="0">
                <a:latin typeface="Futura Medium" panose="020B0602020204020303" pitchFamily="34" charset="-79"/>
                <a:cs typeface="Futura Medium" panose="020B0602020204020303" pitchFamily="34" charset="-79"/>
              </a:rPr>
              <a:t>Hvad bruger vi lungerne til?</a:t>
            </a:r>
          </a:p>
        </p:txBody>
      </p:sp>
      <p:sp>
        <p:nvSpPr>
          <p:cNvPr id="104" name="Rectangle 103"/>
          <p:cNvSpPr/>
          <p:nvPr/>
        </p:nvSpPr>
        <p:spPr>
          <a:xfrm>
            <a:off x="2274376" y="3976733"/>
            <a:ext cx="544693" cy="684000"/>
          </a:xfrm>
          <a:prstGeom prst="rect">
            <a:avLst/>
          </a:prstGeom>
          <a:solidFill>
            <a:schemeClr val="tx2">
              <a:lumMod val="60000"/>
              <a:lumOff val="40000"/>
            </a:schemeClr>
          </a:solidFill>
          <a:ln>
            <a:solidFill>
              <a:srgbClr val="B4DFF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7" name="TextBox 106"/>
          <p:cNvSpPr txBox="1"/>
          <p:nvPr/>
        </p:nvSpPr>
        <p:spPr>
          <a:xfrm>
            <a:off x="2819067" y="4138240"/>
            <a:ext cx="2878588" cy="313932"/>
          </a:xfrm>
          <a:prstGeom prst="rect">
            <a:avLst/>
          </a:prstGeom>
          <a:noFill/>
        </p:spPr>
        <p:txBody>
          <a:bodyPr wrap="square" rtlCol="0">
            <a:spAutoFit/>
          </a:bodyPr>
          <a:lstStyle/>
          <a:p>
            <a:pPr>
              <a:lnSpc>
                <a:spcPct val="120000"/>
              </a:lnSpc>
              <a:buClr>
                <a:schemeClr val="tx2"/>
              </a:buClr>
              <a:buSzPct val="80000"/>
            </a:pPr>
            <a:r>
              <a:rPr lang="da-DK" sz="1200" dirty="0">
                <a:latin typeface="Futura Medium" panose="020B0602020204020303" pitchFamily="34" charset="-79"/>
                <a:cs typeface="Futura Medium" panose="020B0602020204020303" pitchFamily="34" charset="-79"/>
              </a:rPr>
              <a:t>Hvad sker der i lungerne?</a:t>
            </a:r>
          </a:p>
        </p:txBody>
      </p:sp>
      <p:pic>
        <p:nvPicPr>
          <p:cNvPr id="5" name="Billede 4" descr="Et billede, der indeholder vektorgrafik&#10;&#10;Automatisk genereret beskrivelse">
            <a:extLst>
              <a:ext uri="{FF2B5EF4-FFF2-40B4-BE49-F238E27FC236}">
                <a16:creationId xmlns:a16="http://schemas.microsoft.com/office/drawing/2014/main" id="{3B1069CA-3B23-C34C-B430-669698BC7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125" y="1460618"/>
            <a:ext cx="3616838" cy="3616838"/>
          </a:xfrm>
          <a:prstGeom prst="rect">
            <a:avLst/>
          </a:prstGeom>
        </p:spPr>
      </p:pic>
      <p:sp>
        <p:nvSpPr>
          <p:cNvPr id="46" name="Rectangle 90">
            <a:extLst>
              <a:ext uri="{FF2B5EF4-FFF2-40B4-BE49-F238E27FC236}">
                <a16:creationId xmlns:a16="http://schemas.microsoft.com/office/drawing/2014/main" id="{16804FA3-6F7E-5044-B2B0-D017018C1F27}"/>
              </a:ext>
            </a:extLst>
          </p:cNvPr>
          <p:cNvSpPr/>
          <p:nvPr/>
        </p:nvSpPr>
        <p:spPr>
          <a:xfrm>
            <a:off x="2226675" y="1251673"/>
            <a:ext cx="3736032" cy="786939"/>
          </a:xfrm>
          <a:prstGeom prst="rect">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7" name="Rectangle 91">
            <a:extLst>
              <a:ext uri="{FF2B5EF4-FFF2-40B4-BE49-F238E27FC236}">
                <a16:creationId xmlns:a16="http://schemas.microsoft.com/office/drawing/2014/main" id="{ED8491A5-0C75-BC4D-B90B-804B2515A799}"/>
              </a:ext>
            </a:extLst>
          </p:cNvPr>
          <p:cNvSpPr/>
          <p:nvPr/>
        </p:nvSpPr>
        <p:spPr>
          <a:xfrm>
            <a:off x="2280503" y="1302953"/>
            <a:ext cx="540000" cy="684000"/>
          </a:xfrm>
          <a:prstGeom prst="rect">
            <a:avLst/>
          </a:prstGeom>
          <a:solidFill>
            <a:schemeClr val="tx2">
              <a:lumMod val="60000"/>
              <a:lumOff val="40000"/>
            </a:schemeClr>
          </a:solidFill>
          <a:ln>
            <a:solidFill>
              <a:srgbClr val="B4DFF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endParaRPr lang="ko-KR" altLang="en-US" sz="1867" b="1" dirty="0">
              <a:solidFill>
                <a:schemeClr val="bg1"/>
              </a:solidFill>
              <a:latin typeface="Arial" pitchFamily="34" charset="0"/>
              <a:cs typeface="Arial" pitchFamily="34" charset="0"/>
            </a:endParaRPr>
          </a:p>
        </p:txBody>
      </p:sp>
      <p:sp>
        <p:nvSpPr>
          <p:cNvPr id="6" name="Rektangel 5">
            <a:extLst>
              <a:ext uri="{FF2B5EF4-FFF2-40B4-BE49-F238E27FC236}">
                <a16:creationId xmlns:a16="http://schemas.microsoft.com/office/drawing/2014/main" id="{F75B393C-103D-1E4F-9CB7-C66126672B64}"/>
              </a:ext>
            </a:extLst>
          </p:cNvPr>
          <p:cNvSpPr/>
          <p:nvPr/>
        </p:nvSpPr>
        <p:spPr>
          <a:xfrm>
            <a:off x="2812940" y="1490560"/>
            <a:ext cx="2100677" cy="313932"/>
          </a:xfrm>
          <a:prstGeom prst="rect">
            <a:avLst/>
          </a:prstGeom>
        </p:spPr>
        <p:txBody>
          <a:bodyPr wrap="square">
            <a:spAutoFit/>
          </a:bodyPr>
          <a:lstStyle/>
          <a:p>
            <a:pPr>
              <a:lnSpc>
                <a:spcPct val="120000"/>
              </a:lnSpc>
              <a:buClr>
                <a:schemeClr val="tx2"/>
              </a:buClr>
              <a:buSzPct val="80000"/>
            </a:pPr>
            <a:r>
              <a:rPr lang="da-DK" sz="1200" dirty="0">
                <a:latin typeface="Futura Medium" panose="020B0602020204020303" pitchFamily="34" charset="-79"/>
                <a:cs typeface="Futura Medium" panose="020B0602020204020303" pitchFamily="34" charset="-79"/>
              </a:rPr>
              <a:t>Hvor sidder lungerne?</a:t>
            </a:r>
          </a:p>
        </p:txBody>
      </p:sp>
      <p:sp>
        <p:nvSpPr>
          <p:cNvPr id="49" name="TextBox 95">
            <a:extLst>
              <a:ext uri="{FF2B5EF4-FFF2-40B4-BE49-F238E27FC236}">
                <a16:creationId xmlns:a16="http://schemas.microsoft.com/office/drawing/2014/main" id="{78C6E319-90C4-7341-A310-20059557A24A}"/>
              </a:ext>
            </a:extLst>
          </p:cNvPr>
          <p:cNvSpPr txBox="1"/>
          <p:nvPr/>
        </p:nvSpPr>
        <p:spPr>
          <a:xfrm>
            <a:off x="2311721" y="1435504"/>
            <a:ext cx="470000" cy="400110"/>
          </a:xfrm>
          <a:prstGeom prst="rect">
            <a:avLst/>
          </a:prstGeom>
          <a:noFill/>
        </p:spPr>
        <p:txBody>
          <a:bodyPr wrap="none" rtlCol="0">
            <a:spAutoFit/>
          </a:bodyPr>
          <a:lstStyle/>
          <a:p>
            <a:pPr algn="r"/>
            <a:r>
              <a:rPr lang="en-US" altLang="ko-KR" sz="2000" b="1" dirty="0">
                <a:solidFill>
                  <a:schemeClr val="bg1"/>
                </a:solidFill>
                <a:latin typeface="Arial" pitchFamily="34" charset="0"/>
                <a:cs typeface="Arial" pitchFamily="34" charset="0"/>
              </a:rPr>
              <a:t>01</a:t>
            </a:r>
            <a:endParaRPr lang="ko-KR" altLang="en-US" sz="2000" b="1" dirty="0">
              <a:solidFill>
                <a:schemeClr val="bg1"/>
              </a:solidFill>
              <a:latin typeface="Arial" pitchFamily="34" charset="0"/>
              <a:cs typeface="Arial" pitchFamily="34" charset="0"/>
            </a:endParaRPr>
          </a:p>
        </p:txBody>
      </p:sp>
      <p:sp>
        <p:nvSpPr>
          <p:cNvPr id="11" name="Trekant 10">
            <a:extLst>
              <a:ext uri="{FF2B5EF4-FFF2-40B4-BE49-F238E27FC236}">
                <a16:creationId xmlns:a16="http://schemas.microsoft.com/office/drawing/2014/main" id="{CD2E6C54-FC17-D641-84A2-BC97C43C3853}"/>
              </a:ext>
            </a:extLst>
          </p:cNvPr>
          <p:cNvSpPr/>
          <p:nvPr/>
        </p:nvSpPr>
        <p:spPr>
          <a:xfrm>
            <a:off x="8451681" y="4609544"/>
            <a:ext cx="399729" cy="250973"/>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solidFill>
                <a:schemeClr val="tx1"/>
              </a:solidFill>
            </a:endParaRPr>
          </a:p>
        </p:txBody>
      </p:sp>
      <p:sp>
        <p:nvSpPr>
          <p:cNvPr id="37" name="Rectangle 103">
            <a:extLst>
              <a:ext uri="{FF2B5EF4-FFF2-40B4-BE49-F238E27FC236}">
                <a16:creationId xmlns:a16="http://schemas.microsoft.com/office/drawing/2014/main" id="{7A4F244D-9D60-B24D-8F9A-FF1FEE71E99A}"/>
              </a:ext>
            </a:extLst>
          </p:cNvPr>
          <p:cNvSpPr/>
          <p:nvPr/>
        </p:nvSpPr>
        <p:spPr>
          <a:xfrm>
            <a:off x="2278682" y="4873177"/>
            <a:ext cx="544693" cy="684000"/>
          </a:xfrm>
          <a:prstGeom prst="rect">
            <a:avLst/>
          </a:prstGeom>
          <a:solidFill>
            <a:schemeClr val="tx2">
              <a:lumMod val="60000"/>
              <a:lumOff val="40000"/>
            </a:schemeClr>
          </a:solidFill>
          <a:ln>
            <a:solidFill>
              <a:srgbClr val="B4DFF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8" name="TextBox 107"/>
          <p:cNvSpPr txBox="1"/>
          <p:nvPr/>
        </p:nvSpPr>
        <p:spPr>
          <a:xfrm>
            <a:off x="2311721" y="4137017"/>
            <a:ext cx="470000" cy="400110"/>
          </a:xfrm>
          <a:prstGeom prst="rect">
            <a:avLst/>
          </a:prstGeom>
          <a:noFill/>
        </p:spPr>
        <p:txBody>
          <a:bodyPr wrap="none" rtlCol="0">
            <a:spAutoFit/>
          </a:bodyPr>
          <a:lstStyle/>
          <a:p>
            <a:pPr algn="r"/>
            <a:r>
              <a:rPr lang="en-US" altLang="ko-KR" sz="2000" b="1" dirty="0">
                <a:solidFill>
                  <a:schemeClr val="bg1"/>
                </a:solidFill>
                <a:latin typeface="Arial" pitchFamily="34" charset="0"/>
                <a:cs typeface="Arial" pitchFamily="34" charset="0"/>
              </a:rPr>
              <a:t>04</a:t>
            </a:r>
            <a:endParaRPr lang="ko-KR" altLang="en-US" sz="2000" b="1" dirty="0">
              <a:solidFill>
                <a:schemeClr val="bg1"/>
              </a:solidFill>
              <a:latin typeface="Arial" pitchFamily="34" charset="0"/>
              <a:cs typeface="Arial" pitchFamily="34" charset="0"/>
            </a:endParaRPr>
          </a:p>
        </p:txBody>
      </p:sp>
      <p:sp>
        <p:nvSpPr>
          <p:cNvPr id="102" name="TextBox 101"/>
          <p:cNvSpPr txBox="1"/>
          <p:nvPr/>
        </p:nvSpPr>
        <p:spPr>
          <a:xfrm>
            <a:off x="2311721" y="3234642"/>
            <a:ext cx="470000" cy="400110"/>
          </a:xfrm>
          <a:prstGeom prst="rect">
            <a:avLst/>
          </a:prstGeom>
          <a:noFill/>
        </p:spPr>
        <p:txBody>
          <a:bodyPr wrap="none" rtlCol="0">
            <a:spAutoFit/>
          </a:bodyPr>
          <a:lstStyle/>
          <a:p>
            <a:pPr algn="r"/>
            <a:r>
              <a:rPr lang="en-US" altLang="ko-KR" sz="2000" b="1" dirty="0">
                <a:solidFill>
                  <a:schemeClr val="bg1"/>
                </a:solidFill>
                <a:latin typeface="Arial" pitchFamily="34" charset="0"/>
                <a:cs typeface="Arial" pitchFamily="34" charset="0"/>
              </a:rPr>
              <a:t>03</a:t>
            </a:r>
            <a:endParaRPr lang="ko-KR" altLang="en-US" sz="2000" b="1" dirty="0">
              <a:solidFill>
                <a:schemeClr val="bg1"/>
              </a:solidFill>
              <a:latin typeface="Arial" pitchFamily="34" charset="0"/>
              <a:cs typeface="Arial" pitchFamily="34" charset="0"/>
            </a:endParaRPr>
          </a:p>
        </p:txBody>
      </p:sp>
      <p:sp>
        <p:nvSpPr>
          <p:cNvPr id="38" name="TextBox 101">
            <a:extLst>
              <a:ext uri="{FF2B5EF4-FFF2-40B4-BE49-F238E27FC236}">
                <a16:creationId xmlns:a16="http://schemas.microsoft.com/office/drawing/2014/main" id="{3DF0E2EE-2184-F444-B23B-AEB51EEF5A77}"/>
              </a:ext>
            </a:extLst>
          </p:cNvPr>
          <p:cNvSpPr txBox="1"/>
          <p:nvPr/>
        </p:nvSpPr>
        <p:spPr>
          <a:xfrm>
            <a:off x="2311721" y="5022386"/>
            <a:ext cx="470000" cy="400110"/>
          </a:xfrm>
          <a:prstGeom prst="rect">
            <a:avLst/>
          </a:prstGeom>
          <a:noFill/>
        </p:spPr>
        <p:txBody>
          <a:bodyPr wrap="none" rtlCol="0">
            <a:spAutoFit/>
          </a:bodyPr>
          <a:lstStyle/>
          <a:p>
            <a:pPr algn="r"/>
            <a:r>
              <a:rPr lang="en-US" altLang="ko-KR" sz="2000" b="1" dirty="0">
                <a:solidFill>
                  <a:schemeClr val="bg1"/>
                </a:solidFill>
                <a:latin typeface="Arial" pitchFamily="34" charset="0"/>
                <a:cs typeface="Arial" pitchFamily="34" charset="0"/>
              </a:rPr>
              <a:t>05</a:t>
            </a:r>
            <a:endParaRPr lang="ko-KR" altLang="en-US" sz="2000" b="1" dirty="0">
              <a:solidFill>
                <a:schemeClr val="bg1"/>
              </a:solidFill>
              <a:latin typeface="Arial" pitchFamily="34" charset="0"/>
              <a:cs typeface="Arial" pitchFamily="34" charset="0"/>
            </a:endParaRPr>
          </a:p>
        </p:txBody>
      </p:sp>
      <p:sp>
        <p:nvSpPr>
          <p:cNvPr id="4" name="Rektangel 3">
            <a:extLst>
              <a:ext uri="{FF2B5EF4-FFF2-40B4-BE49-F238E27FC236}">
                <a16:creationId xmlns:a16="http://schemas.microsoft.com/office/drawing/2014/main" id="{B3EA1B41-AC46-9E45-9859-F165288E0FDC}"/>
              </a:ext>
            </a:extLst>
          </p:cNvPr>
          <p:cNvSpPr/>
          <p:nvPr/>
        </p:nvSpPr>
        <p:spPr>
          <a:xfrm>
            <a:off x="2776156" y="5070294"/>
            <a:ext cx="3492209" cy="313932"/>
          </a:xfrm>
          <a:prstGeom prst="rect">
            <a:avLst/>
          </a:prstGeom>
        </p:spPr>
        <p:txBody>
          <a:bodyPr wrap="square">
            <a:spAutoFit/>
          </a:bodyPr>
          <a:lstStyle/>
          <a:p>
            <a:pPr>
              <a:lnSpc>
                <a:spcPct val="120000"/>
              </a:lnSpc>
              <a:buClr>
                <a:schemeClr val="tx2"/>
              </a:buClr>
              <a:buSzPct val="80000"/>
            </a:pPr>
            <a:r>
              <a:rPr lang="da-DK" sz="1200" dirty="0">
                <a:latin typeface="Futura Medium" panose="020B0602020204020303" pitchFamily="34" charset="-79"/>
                <a:cs typeface="Futura Medium" panose="020B0602020204020303" pitchFamily="34" charset="-79"/>
              </a:rPr>
              <a:t>Kan man leve uden eller med én lunge?</a:t>
            </a:r>
          </a:p>
        </p:txBody>
      </p:sp>
      <p:pic>
        <p:nvPicPr>
          <p:cNvPr id="39" name="Picture 2">
            <a:extLst>
              <a:ext uri="{FF2B5EF4-FFF2-40B4-BE49-F238E27FC236}">
                <a16:creationId xmlns:a16="http://schemas.microsoft.com/office/drawing/2014/main" id="{556BDAFA-10DB-4B1A-8DC6-1257C737EF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5199" y="5829501"/>
            <a:ext cx="2287843" cy="101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64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CEDA9DF3-151F-3E42-B1A2-3E5958701420}"/>
              </a:ext>
            </a:extLst>
          </p:cNvPr>
          <p:cNvSpPr/>
          <p:nvPr/>
        </p:nvSpPr>
        <p:spPr>
          <a:xfrm>
            <a:off x="1524000" y="2576945"/>
            <a:ext cx="9144000" cy="1622101"/>
          </a:xfrm>
          <a:prstGeom prst="rect">
            <a:avLst/>
          </a:prstGeom>
          <a:solidFill>
            <a:srgbClr val="F2BF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a-DK" sz="2400">
              <a:solidFill>
                <a:schemeClr val="tx1"/>
              </a:solidFill>
            </a:endParaRPr>
          </a:p>
        </p:txBody>
      </p:sp>
      <p:sp>
        <p:nvSpPr>
          <p:cNvPr id="9" name="Text Placeholder 1"/>
          <p:cNvSpPr txBox="1">
            <a:spLocks/>
          </p:cNvSpPr>
          <p:nvPr/>
        </p:nvSpPr>
        <p:spPr>
          <a:xfrm>
            <a:off x="1694274" y="2043843"/>
            <a:ext cx="3671908" cy="2688299"/>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4400" dirty="0">
                <a:solidFill>
                  <a:schemeClr val="tx1">
                    <a:lumMod val="75000"/>
                    <a:lumOff val="25000"/>
                  </a:schemeClr>
                </a:solidFill>
                <a:latin typeface="Futura Medium" panose="020B0602020204020303" pitchFamily="34" charset="-79"/>
                <a:cs typeface="Futura Medium" panose="020B0602020204020303" pitchFamily="34" charset="-79"/>
              </a:rPr>
              <a:t>HVAD SKER </a:t>
            </a:r>
            <a:br>
              <a:rPr lang="en-US" altLang="ko-KR" sz="4400" dirty="0">
                <a:solidFill>
                  <a:schemeClr val="tx1">
                    <a:lumMod val="75000"/>
                    <a:lumOff val="25000"/>
                  </a:schemeClr>
                </a:solidFill>
                <a:latin typeface="Futura Medium" panose="020B0602020204020303" pitchFamily="34" charset="-79"/>
                <a:cs typeface="Futura Medium" panose="020B0602020204020303" pitchFamily="34" charset="-79"/>
              </a:rPr>
            </a:br>
            <a:r>
              <a:rPr lang="en-US" altLang="ko-KR" sz="4400" dirty="0">
                <a:solidFill>
                  <a:schemeClr val="tx1">
                    <a:lumMod val="75000"/>
                    <a:lumOff val="25000"/>
                  </a:schemeClr>
                </a:solidFill>
                <a:latin typeface="Futura Medium" panose="020B0602020204020303" pitchFamily="34" charset="-79"/>
                <a:cs typeface="Futura Medium" panose="020B0602020204020303" pitchFamily="34" charset="-79"/>
              </a:rPr>
              <a:t>DER NÅR DU TRÆKKER VEJRET?</a:t>
            </a:r>
            <a:endParaRPr lang="ko-KR" altLang="en-US" sz="4400" dirty="0">
              <a:solidFill>
                <a:schemeClr val="tx1">
                  <a:lumMod val="75000"/>
                  <a:lumOff val="25000"/>
                </a:schemeClr>
              </a:solidFill>
              <a:latin typeface="Futura Medium" panose="020B0602020204020303" pitchFamily="34" charset="-79"/>
              <a:cs typeface="Futura Medium" panose="020B0602020204020303" pitchFamily="34" charset="-79"/>
            </a:endParaRPr>
          </a:p>
        </p:txBody>
      </p:sp>
      <p:sp>
        <p:nvSpPr>
          <p:cNvPr id="17" name="Rektangel 16">
            <a:extLst>
              <a:ext uri="{FF2B5EF4-FFF2-40B4-BE49-F238E27FC236}">
                <a16:creationId xmlns:a16="http://schemas.microsoft.com/office/drawing/2014/main" id="{5DAE90F6-5687-5748-8E0D-1843CFDF8175}"/>
              </a:ext>
            </a:extLst>
          </p:cNvPr>
          <p:cNvSpPr/>
          <p:nvPr/>
        </p:nvSpPr>
        <p:spPr>
          <a:xfrm>
            <a:off x="5536457" y="676241"/>
            <a:ext cx="4410647" cy="5505519"/>
          </a:xfrm>
          <a:prstGeom prst="rect">
            <a:avLst/>
          </a:prstGeom>
          <a:solidFill>
            <a:schemeClr val="bg1"/>
          </a:solidFill>
          <a:ln w="133350" cmpd="tri">
            <a:solidFill>
              <a:srgbClr val="F2BF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da-DK" sz="2400" dirty="0"/>
              <a:t>Udånding – inaktiv</a:t>
            </a:r>
            <a:endParaRPr lang="da-DK" sz="2400" dirty="0">
              <a:solidFill>
                <a:schemeClr val="tx1"/>
              </a:solidFill>
            </a:endParaRPr>
          </a:p>
        </p:txBody>
      </p:sp>
      <p:pic>
        <p:nvPicPr>
          <p:cNvPr id="19" name="Billede 18">
            <a:extLst>
              <a:ext uri="{FF2B5EF4-FFF2-40B4-BE49-F238E27FC236}">
                <a16:creationId xmlns:a16="http://schemas.microsoft.com/office/drawing/2014/main" id="{AD338CFB-292A-9D48-ABE3-349E5CDFA51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0000"/>
                    </a14:imgEffect>
                    <a14:imgEffect>
                      <a14:saturation sat="91000"/>
                    </a14:imgEffect>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5728401" y="1636134"/>
            <a:ext cx="4099290" cy="3503719"/>
          </a:xfrm>
          <a:prstGeom prst="rect">
            <a:avLst/>
          </a:prstGeom>
          <a:effectLst>
            <a:outerShdw blurRad="50800" dist="50800" dir="5400000" algn="ctr" rotWithShape="0">
              <a:srgbClr val="000000">
                <a:alpha val="0"/>
              </a:srgbClr>
            </a:outerShdw>
          </a:effectLst>
        </p:spPr>
      </p:pic>
      <p:sp>
        <p:nvSpPr>
          <p:cNvPr id="20" name="Rektangel 19">
            <a:extLst>
              <a:ext uri="{FF2B5EF4-FFF2-40B4-BE49-F238E27FC236}">
                <a16:creationId xmlns:a16="http://schemas.microsoft.com/office/drawing/2014/main" id="{F8644E4B-6119-F841-923F-B62C691E63E8}"/>
              </a:ext>
            </a:extLst>
          </p:cNvPr>
          <p:cNvSpPr/>
          <p:nvPr/>
        </p:nvSpPr>
        <p:spPr>
          <a:xfrm>
            <a:off x="6201795" y="5131777"/>
            <a:ext cx="1086436" cy="338554"/>
          </a:xfrm>
          <a:prstGeom prst="rect">
            <a:avLst/>
          </a:prstGeom>
        </p:spPr>
        <p:txBody>
          <a:bodyPr wrap="square">
            <a:spAutoFit/>
          </a:bodyPr>
          <a:lstStyle/>
          <a:p>
            <a:r>
              <a:rPr lang="da-DK" sz="1600" dirty="0"/>
              <a:t> Indånding</a:t>
            </a:r>
          </a:p>
        </p:txBody>
      </p:sp>
      <p:sp>
        <p:nvSpPr>
          <p:cNvPr id="21" name="Rektangel 20">
            <a:extLst>
              <a:ext uri="{FF2B5EF4-FFF2-40B4-BE49-F238E27FC236}">
                <a16:creationId xmlns:a16="http://schemas.microsoft.com/office/drawing/2014/main" id="{BA659C8B-41A3-1344-B67B-9DFA7C9B25B7}"/>
              </a:ext>
            </a:extLst>
          </p:cNvPr>
          <p:cNvSpPr/>
          <p:nvPr/>
        </p:nvSpPr>
        <p:spPr>
          <a:xfrm>
            <a:off x="8377155" y="5139852"/>
            <a:ext cx="1086437" cy="318100"/>
          </a:xfrm>
          <a:prstGeom prst="rect">
            <a:avLst/>
          </a:prstGeom>
        </p:spPr>
        <p:txBody>
          <a:bodyPr wrap="square">
            <a:spAutoFit/>
          </a:bodyPr>
          <a:lstStyle/>
          <a:p>
            <a:r>
              <a:rPr lang="da-DK" sz="1467" dirty="0"/>
              <a:t>Udånding</a:t>
            </a:r>
          </a:p>
        </p:txBody>
      </p:sp>
      <p:pic>
        <p:nvPicPr>
          <p:cNvPr id="8" name="Picture 2">
            <a:extLst>
              <a:ext uri="{FF2B5EF4-FFF2-40B4-BE49-F238E27FC236}">
                <a16:creationId xmlns:a16="http://schemas.microsoft.com/office/drawing/2014/main" id="{60B8BA3B-8F15-401C-8C28-D531780736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5199" y="5829501"/>
            <a:ext cx="2287843" cy="101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92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BBFDF82-7F46-A241-B0A3-99417587E7B6}"/>
              </a:ext>
            </a:extLst>
          </p:cNvPr>
          <p:cNvSpPr/>
          <p:nvPr/>
        </p:nvSpPr>
        <p:spPr>
          <a:xfrm>
            <a:off x="1524000" y="1875692"/>
            <a:ext cx="9144000" cy="3200400"/>
          </a:xfrm>
          <a:prstGeom prst="rect">
            <a:avLst/>
          </a:prstGeom>
          <a:solidFill>
            <a:srgbClr val="F3B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 name="Rektangel 2"/>
          <p:cNvSpPr/>
          <p:nvPr/>
        </p:nvSpPr>
        <p:spPr>
          <a:xfrm>
            <a:off x="3589428" y="3147352"/>
            <a:ext cx="5075428" cy="769441"/>
          </a:xfrm>
          <a:prstGeom prst="rect">
            <a:avLst/>
          </a:prstGeom>
        </p:spPr>
        <p:txBody>
          <a:bodyPr wrap="none">
            <a:spAutoFit/>
          </a:bodyPr>
          <a:lstStyle/>
          <a:p>
            <a:r>
              <a:rPr lang="da-DK" sz="4400" dirty="0">
                <a:solidFill>
                  <a:schemeClr val="tx1">
                    <a:lumMod val="75000"/>
                    <a:lumOff val="25000"/>
                  </a:schemeClr>
                </a:solidFill>
                <a:latin typeface="Futura Medium" panose="020B0602020204020303" pitchFamily="34" charset="-79"/>
                <a:cs typeface="Futura Medium" panose="020B0602020204020303" pitchFamily="34" charset="-79"/>
              </a:rPr>
              <a:t>SUGERØRSØVELSE</a:t>
            </a:r>
          </a:p>
        </p:txBody>
      </p:sp>
      <p:pic>
        <p:nvPicPr>
          <p:cNvPr id="5" name="Picture 2">
            <a:extLst>
              <a:ext uri="{FF2B5EF4-FFF2-40B4-BE49-F238E27FC236}">
                <a16:creationId xmlns:a16="http://schemas.microsoft.com/office/drawing/2014/main" id="{5DC59209-DF31-4AB3-9BAC-0523F10453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5199" y="5829501"/>
            <a:ext cx="2287843" cy="101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73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477F7A7-E8E4-8849-9203-08CEEAB994BC}"/>
              </a:ext>
            </a:extLst>
          </p:cNvPr>
          <p:cNvSpPr/>
          <p:nvPr/>
        </p:nvSpPr>
        <p:spPr>
          <a:xfrm>
            <a:off x="1625102" y="1937331"/>
            <a:ext cx="9144000" cy="2983337"/>
          </a:xfrm>
          <a:prstGeom prst="rect">
            <a:avLst/>
          </a:prstGeom>
          <a:solidFill>
            <a:srgbClr val="F3B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 name="Pentagon 7"/>
          <p:cNvSpPr/>
          <p:nvPr/>
        </p:nvSpPr>
        <p:spPr>
          <a:xfrm rot="16200000">
            <a:off x="916503" y="2842285"/>
            <a:ext cx="4477323" cy="2667416"/>
          </a:xfrm>
          <a:prstGeom prst="homePlate">
            <a:avLst/>
          </a:prstGeom>
          <a:blipFill dpi="0" rotWithShape="0">
            <a:blip r:embed="rId3"/>
            <a:srcRect/>
            <a:stretch>
              <a:fillRect l="-239894" t="-5625" r="-66468" b="-25625"/>
            </a:stretch>
          </a:blipFill>
          <a:ln w="66675">
            <a:solidFill>
              <a:srgbClr val="B4DF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1" name="Straight Arrow Connector 40"/>
          <p:cNvCxnSpPr>
            <a:cxnSpLocks/>
          </p:cNvCxnSpPr>
          <p:nvPr/>
        </p:nvCxnSpPr>
        <p:spPr>
          <a:xfrm>
            <a:off x="6197102" y="4305824"/>
            <a:ext cx="3774809" cy="0"/>
          </a:xfrm>
          <a:prstGeom prst="straightConnector1">
            <a:avLst/>
          </a:prstGeom>
          <a:ln w="25400">
            <a:solidFill>
              <a:srgbClr val="B4DFF5"/>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923331" y="2826543"/>
            <a:ext cx="3381996" cy="0"/>
          </a:xfrm>
          <a:prstGeom prst="straightConnector1">
            <a:avLst/>
          </a:prstGeom>
          <a:ln w="25400">
            <a:solidFill>
              <a:schemeClr val="tx2">
                <a:lumMod val="60000"/>
                <a:lumOff val="40000"/>
              </a:schemeClr>
            </a:solidFill>
            <a:prstDash val="sysDot"/>
            <a:tailEnd type="triangle" w="lg" len="med"/>
          </a:ln>
        </p:spPr>
        <p:style>
          <a:lnRef idx="1">
            <a:schemeClr val="accent1"/>
          </a:lnRef>
          <a:fillRef idx="0">
            <a:schemeClr val="accent1"/>
          </a:fillRef>
          <a:effectRef idx="0">
            <a:schemeClr val="accent1"/>
          </a:effectRef>
          <a:fontRef idx="minor">
            <a:schemeClr val="tx1"/>
          </a:fontRef>
        </p:style>
      </p:cxnSp>
      <p:sp>
        <p:nvSpPr>
          <p:cNvPr id="2" name="Tekstfelt 1">
            <a:extLst>
              <a:ext uri="{FF2B5EF4-FFF2-40B4-BE49-F238E27FC236}">
                <a16:creationId xmlns:a16="http://schemas.microsoft.com/office/drawing/2014/main" id="{198065C9-A485-054F-A609-F18C332F2A7A}"/>
              </a:ext>
            </a:extLst>
          </p:cNvPr>
          <p:cNvSpPr txBox="1"/>
          <p:nvPr/>
        </p:nvSpPr>
        <p:spPr>
          <a:xfrm>
            <a:off x="1524000" y="609303"/>
            <a:ext cx="9144000" cy="769441"/>
          </a:xfrm>
          <a:prstGeom prst="rect">
            <a:avLst/>
          </a:prstGeom>
          <a:noFill/>
        </p:spPr>
        <p:txBody>
          <a:bodyPr wrap="square" rtlCol="0">
            <a:spAutoFit/>
          </a:bodyPr>
          <a:lstStyle/>
          <a:p>
            <a:r>
              <a:rPr lang="da-DK" sz="4400" dirty="0">
                <a:solidFill>
                  <a:schemeClr val="tx1">
                    <a:lumMod val="75000"/>
                    <a:lumOff val="25000"/>
                  </a:schemeClr>
                </a:solidFill>
                <a:latin typeface="Futura Medium" panose="020B0602020204020303" pitchFamily="34" charset="-79"/>
                <a:cs typeface="Futura Medium" panose="020B0602020204020303" pitchFamily="34" charset="-79"/>
              </a:rPr>
              <a:t>FYSISK AKTIVITET OG LUNGERNE</a:t>
            </a:r>
          </a:p>
        </p:txBody>
      </p:sp>
      <p:sp>
        <p:nvSpPr>
          <p:cNvPr id="36" name="Rektangel 35">
            <a:extLst>
              <a:ext uri="{FF2B5EF4-FFF2-40B4-BE49-F238E27FC236}">
                <a16:creationId xmlns:a16="http://schemas.microsoft.com/office/drawing/2014/main" id="{B058D7E1-2A17-6347-9474-647602D2C213}"/>
              </a:ext>
            </a:extLst>
          </p:cNvPr>
          <p:cNvSpPr/>
          <p:nvPr/>
        </p:nvSpPr>
        <p:spPr>
          <a:xfrm>
            <a:off x="3847786" y="2483590"/>
            <a:ext cx="3533086" cy="338554"/>
          </a:xfrm>
          <a:prstGeom prst="rect">
            <a:avLst/>
          </a:prstGeom>
        </p:spPr>
        <p:txBody>
          <a:bodyPr wrap="square">
            <a:spAutoFit/>
          </a:bodyPr>
          <a:lstStyle/>
          <a:p>
            <a:pPr marL="285750" indent="-285750">
              <a:buClr>
                <a:schemeClr val="accent1"/>
              </a:buClr>
              <a:buBlip>
                <a:blip r:embed="rId4"/>
              </a:buBlip>
            </a:pPr>
            <a:r>
              <a:rPr lang="da-DK" sz="1600" dirty="0">
                <a:solidFill>
                  <a:schemeClr val="tx1">
                    <a:lumMod val="75000"/>
                    <a:lumOff val="25000"/>
                  </a:schemeClr>
                </a:solidFill>
                <a:latin typeface="Futura Medium" panose="020B0602020204020303" pitchFamily="34" charset="-79"/>
                <a:cs typeface="Futura Medium" panose="020B0602020204020303" pitchFamily="34" charset="-79"/>
              </a:rPr>
              <a:t>Hvad sker der, når vi er aktive?</a:t>
            </a:r>
          </a:p>
        </p:txBody>
      </p:sp>
      <p:pic>
        <p:nvPicPr>
          <p:cNvPr id="9" name="Picture 2">
            <a:extLst>
              <a:ext uri="{FF2B5EF4-FFF2-40B4-BE49-F238E27FC236}">
                <a16:creationId xmlns:a16="http://schemas.microsoft.com/office/drawing/2014/main" id="{D6B3C0E3-C558-4E78-A98C-03D5CC4B4F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5199" y="5829501"/>
            <a:ext cx="2287843" cy="101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022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vinklet trekant 34">
            <a:extLst>
              <a:ext uri="{FF2B5EF4-FFF2-40B4-BE49-F238E27FC236}">
                <a16:creationId xmlns:a16="http://schemas.microsoft.com/office/drawing/2014/main" id="{D73A897A-2FCF-C047-AC26-0C268462725A}"/>
              </a:ext>
            </a:extLst>
          </p:cNvPr>
          <p:cNvSpPr/>
          <p:nvPr/>
        </p:nvSpPr>
        <p:spPr>
          <a:xfrm>
            <a:off x="1524001" y="3428999"/>
            <a:ext cx="3341077" cy="3442206"/>
          </a:xfrm>
          <a:prstGeom prst="rtTriangle">
            <a:avLst/>
          </a:prstGeom>
          <a:solidFill>
            <a:srgbClr val="F3B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9" name="Retvinklet trekant 38">
            <a:extLst>
              <a:ext uri="{FF2B5EF4-FFF2-40B4-BE49-F238E27FC236}">
                <a16:creationId xmlns:a16="http://schemas.microsoft.com/office/drawing/2014/main" id="{29C1C362-9490-844E-A40B-1108A6435B0F}"/>
              </a:ext>
            </a:extLst>
          </p:cNvPr>
          <p:cNvSpPr/>
          <p:nvPr/>
        </p:nvSpPr>
        <p:spPr>
          <a:xfrm rot="5400000">
            <a:off x="1546746" y="-30663"/>
            <a:ext cx="3318359" cy="3363850"/>
          </a:xfrm>
          <a:prstGeom prst="rtTriangle">
            <a:avLst/>
          </a:prstGeom>
          <a:solidFill>
            <a:srgbClr val="F3B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6" name="Text Placeholder 1"/>
          <p:cNvSpPr txBox="1">
            <a:spLocks/>
          </p:cNvSpPr>
          <p:nvPr/>
        </p:nvSpPr>
        <p:spPr>
          <a:xfrm>
            <a:off x="1709103" y="232121"/>
            <a:ext cx="3813248" cy="272415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4400" dirty="0">
                <a:solidFill>
                  <a:schemeClr val="tx1">
                    <a:lumMod val="75000"/>
                    <a:lumOff val="25000"/>
                  </a:schemeClr>
                </a:solidFill>
                <a:latin typeface="Futura Medium" panose="020B0602020204020303" pitchFamily="34" charset="-79"/>
                <a:cs typeface="Futura Medium" panose="020B0602020204020303" pitchFamily="34" charset="-79"/>
              </a:rPr>
              <a:t>LUNGER </a:t>
            </a:r>
          </a:p>
          <a:p>
            <a:pPr marL="0" indent="0">
              <a:buNone/>
            </a:pPr>
            <a:r>
              <a:rPr lang="en-US" altLang="ko-KR" sz="4400" dirty="0">
                <a:solidFill>
                  <a:schemeClr val="tx1">
                    <a:lumMod val="75000"/>
                    <a:lumOff val="25000"/>
                  </a:schemeClr>
                </a:solidFill>
                <a:latin typeface="Futura Medium" panose="020B0602020204020303" pitchFamily="34" charset="-79"/>
                <a:cs typeface="Futura Medium" panose="020B0602020204020303" pitchFamily="34" charset="-79"/>
              </a:rPr>
              <a:t>OG SUNDHED</a:t>
            </a:r>
          </a:p>
        </p:txBody>
      </p:sp>
      <p:sp>
        <p:nvSpPr>
          <p:cNvPr id="5" name="Rektangel 4">
            <a:extLst>
              <a:ext uri="{FF2B5EF4-FFF2-40B4-BE49-F238E27FC236}">
                <a16:creationId xmlns:a16="http://schemas.microsoft.com/office/drawing/2014/main" id="{CBE4D64D-AAFB-B84D-8002-0640D154B5E5}"/>
              </a:ext>
            </a:extLst>
          </p:cNvPr>
          <p:cNvSpPr/>
          <p:nvPr/>
        </p:nvSpPr>
        <p:spPr>
          <a:xfrm>
            <a:off x="2138150" y="2978401"/>
            <a:ext cx="2540592" cy="1200329"/>
          </a:xfrm>
          <a:prstGeom prst="rect">
            <a:avLst/>
          </a:prstGeom>
        </p:spPr>
        <p:txBody>
          <a:bodyPr wrap="square">
            <a:spAutoFit/>
          </a:bodyPr>
          <a:lstStyle/>
          <a:p>
            <a:r>
              <a:rPr lang="da-DK" dirty="0">
                <a:solidFill>
                  <a:schemeClr val="tx1">
                    <a:lumMod val="75000"/>
                    <a:lumOff val="25000"/>
                  </a:schemeClr>
                </a:solidFill>
                <a:latin typeface="Futura Medium" panose="020B0602020204020303" pitchFamily="34" charset="-79"/>
                <a:cs typeface="Futura Medium" panose="020B0602020204020303" pitchFamily="34" charset="-79"/>
              </a:rPr>
              <a:t>2 og 2: </a:t>
            </a:r>
          </a:p>
          <a:p>
            <a:r>
              <a:rPr lang="da-DK" dirty="0">
                <a:solidFill>
                  <a:schemeClr val="tx1">
                    <a:lumMod val="75000"/>
                    <a:lumOff val="25000"/>
                  </a:schemeClr>
                </a:solidFill>
                <a:latin typeface="Futura Medium" panose="020B0602020204020303" pitchFamily="34" charset="-79"/>
                <a:cs typeface="Futura Medium" panose="020B0602020204020303" pitchFamily="34" charset="-79"/>
              </a:rPr>
              <a:t>Hvordan kan du passe godt på dine lunger?</a:t>
            </a:r>
            <a:endParaRPr lang="ko-KR" altLang="en-US" b="1" dirty="0">
              <a:solidFill>
                <a:schemeClr val="tx1">
                  <a:lumMod val="75000"/>
                  <a:lumOff val="25000"/>
                </a:schemeClr>
              </a:solidFill>
              <a:latin typeface="Futura Medium" panose="020B0602020204020303" pitchFamily="34" charset="-79"/>
              <a:cs typeface="Futura Medium" panose="020B0602020204020303" pitchFamily="34" charset="-79"/>
            </a:endParaRPr>
          </a:p>
        </p:txBody>
      </p:sp>
      <p:sp>
        <p:nvSpPr>
          <p:cNvPr id="15" name="Rektangel 14">
            <a:extLst>
              <a:ext uri="{FF2B5EF4-FFF2-40B4-BE49-F238E27FC236}">
                <a16:creationId xmlns:a16="http://schemas.microsoft.com/office/drawing/2014/main" id="{DD541E47-D13D-F743-B42C-CF45470BD022}"/>
              </a:ext>
            </a:extLst>
          </p:cNvPr>
          <p:cNvSpPr/>
          <p:nvPr/>
        </p:nvSpPr>
        <p:spPr>
          <a:xfrm>
            <a:off x="8494237" y="-7918"/>
            <a:ext cx="2215662" cy="6858000"/>
          </a:xfrm>
          <a:prstGeom prst="rect">
            <a:avLst/>
          </a:prstGeom>
          <a:blipFill>
            <a:blip r:embed="rId3"/>
            <a:stretch>
              <a:fillRect l="-71859" t="-2493" r="-153099" b="-2493"/>
            </a:stretch>
          </a:blipFill>
          <a:ln w="28575">
            <a:solidFill>
              <a:srgbClr val="F3BF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8" name="Retvinklet trekant 37">
            <a:extLst>
              <a:ext uri="{FF2B5EF4-FFF2-40B4-BE49-F238E27FC236}">
                <a16:creationId xmlns:a16="http://schemas.microsoft.com/office/drawing/2014/main" id="{AA56CF3D-3345-A24B-A55C-9B016345EBD4}"/>
              </a:ext>
            </a:extLst>
          </p:cNvPr>
          <p:cNvSpPr/>
          <p:nvPr/>
        </p:nvSpPr>
        <p:spPr>
          <a:xfrm rot="10800000">
            <a:off x="4915951" y="3531724"/>
            <a:ext cx="3341078" cy="3318359"/>
          </a:xfrm>
          <a:prstGeom prst="rtTriangle">
            <a:avLst/>
          </a:prstGeom>
          <a:blipFill dpi="0" rotWithShape="0">
            <a:blip r:embed="rId4"/>
            <a:srcRect/>
            <a:stretch>
              <a:fillRect l="-24348" t="-10752" r="-91152" b="2266"/>
            </a:stretch>
          </a:blipFill>
          <a:ln w="31750">
            <a:solidFill>
              <a:srgbClr val="F3BF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0" name="Retvinklet trekant 39">
            <a:extLst>
              <a:ext uri="{FF2B5EF4-FFF2-40B4-BE49-F238E27FC236}">
                <a16:creationId xmlns:a16="http://schemas.microsoft.com/office/drawing/2014/main" id="{314740CD-9E3F-3845-9A12-0B458CB326FB}"/>
              </a:ext>
            </a:extLst>
          </p:cNvPr>
          <p:cNvSpPr/>
          <p:nvPr/>
        </p:nvSpPr>
        <p:spPr>
          <a:xfrm rot="16200000">
            <a:off x="4928318" y="-12365"/>
            <a:ext cx="3318359" cy="3343089"/>
          </a:xfrm>
          <a:prstGeom prst="rtTriangle">
            <a:avLst/>
          </a:prstGeom>
          <a:blipFill dpi="0" rotWithShape="0">
            <a:blip r:embed="rId5"/>
            <a:srcRect/>
            <a:stretch>
              <a:fillRect l="843" t="-643" r="-28290" b="-643"/>
            </a:stretch>
          </a:blipFill>
          <a:ln w="31750">
            <a:solidFill>
              <a:srgbClr val="F3BF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7" name="Tekstrude 16">
            <a:extLst>
              <a:ext uri="{FF2B5EF4-FFF2-40B4-BE49-F238E27FC236}">
                <a16:creationId xmlns:a16="http://schemas.microsoft.com/office/drawing/2014/main" id="{5F4D3745-0636-614B-98B5-2BAB888D3566}"/>
              </a:ext>
            </a:extLst>
          </p:cNvPr>
          <p:cNvSpPr/>
          <p:nvPr/>
        </p:nvSpPr>
        <p:spPr>
          <a:xfrm rot="2737899">
            <a:off x="7604742" y="2678340"/>
            <a:ext cx="1558913" cy="1524916"/>
          </a:xfrm>
          <a:prstGeom prst="frame">
            <a:avLst>
              <a:gd name="adj1" fmla="val 11918"/>
            </a:avLst>
          </a:prstGeom>
          <a:solidFill>
            <a:srgbClr val="B3DFF5"/>
          </a:solidFill>
          <a:ln w="28575">
            <a:solidFill>
              <a:srgbClr val="F3BF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sp>
        <p:nvSpPr>
          <p:cNvPr id="18" name="Rektangel 17">
            <a:extLst>
              <a:ext uri="{FF2B5EF4-FFF2-40B4-BE49-F238E27FC236}">
                <a16:creationId xmlns:a16="http://schemas.microsoft.com/office/drawing/2014/main" id="{BE6F244C-D121-5A4E-AA6E-B9387E35E4C0}"/>
              </a:ext>
            </a:extLst>
          </p:cNvPr>
          <p:cNvSpPr/>
          <p:nvPr/>
        </p:nvSpPr>
        <p:spPr>
          <a:xfrm>
            <a:off x="8360830" y="1694872"/>
            <a:ext cx="118536" cy="1146486"/>
          </a:xfrm>
          <a:prstGeom prst="rect">
            <a:avLst/>
          </a:prstGeom>
          <a:solidFill>
            <a:srgbClr val="B3D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9" name="Rektangel 18">
            <a:extLst>
              <a:ext uri="{FF2B5EF4-FFF2-40B4-BE49-F238E27FC236}">
                <a16:creationId xmlns:a16="http://schemas.microsoft.com/office/drawing/2014/main" id="{47712863-142B-C949-B796-97EBDEBF1FE0}"/>
              </a:ext>
            </a:extLst>
          </p:cNvPr>
          <p:cNvSpPr/>
          <p:nvPr/>
        </p:nvSpPr>
        <p:spPr>
          <a:xfrm>
            <a:off x="7189626" y="3412149"/>
            <a:ext cx="949919" cy="101911"/>
          </a:xfrm>
          <a:prstGeom prst="rect">
            <a:avLst/>
          </a:prstGeom>
          <a:solidFill>
            <a:srgbClr val="B3D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AA22FE8F-A558-284F-9174-C1B66A2D94AA}"/>
              </a:ext>
            </a:extLst>
          </p:cNvPr>
          <p:cNvSpPr/>
          <p:nvPr/>
        </p:nvSpPr>
        <p:spPr>
          <a:xfrm>
            <a:off x="8369300" y="3623679"/>
            <a:ext cx="113416" cy="1146486"/>
          </a:xfrm>
          <a:prstGeom prst="rect">
            <a:avLst/>
          </a:prstGeom>
          <a:solidFill>
            <a:srgbClr val="B3D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75C8434D-031F-2547-A917-767CBDBDBC9D}"/>
              </a:ext>
            </a:extLst>
          </p:cNvPr>
          <p:cNvSpPr/>
          <p:nvPr/>
        </p:nvSpPr>
        <p:spPr>
          <a:xfrm>
            <a:off x="8272763" y="3776079"/>
            <a:ext cx="113416" cy="1146486"/>
          </a:xfrm>
          <a:prstGeom prst="rect">
            <a:avLst/>
          </a:prstGeom>
          <a:solidFill>
            <a:srgbClr val="B3D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0" name="Rektangel 19">
            <a:extLst>
              <a:ext uri="{FF2B5EF4-FFF2-40B4-BE49-F238E27FC236}">
                <a16:creationId xmlns:a16="http://schemas.microsoft.com/office/drawing/2014/main" id="{A8368AF4-E861-3741-8D34-8B31BE493C90}"/>
              </a:ext>
            </a:extLst>
          </p:cNvPr>
          <p:cNvSpPr/>
          <p:nvPr/>
        </p:nvSpPr>
        <p:spPr>
          <a:xfrm>
            <a:off x="8274789" y="2023661"/>
            <a:ext cx="118536" cy="1146486"/>
          </a:xfrm>
          <a:prstGeom prst="rect">
            <a:avLst/>
          </a:prstGeom>
          <a:solidFill>
            <a:srgbClr val="B3D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Rektangel 20">
            <a:extLst>
              <a:ext uri="{FF2B5EF4-FFF2-40B4-BE49-F238E27FC236}">
                <a16:creationId xmlns:a16="http://schemas.microsoft.com/office/drawing/2014/main" id="{3414B889-47F3-CE47-9615-F1FF344981BA}"/>
              </a:ext>
            </a:extLst>
          </p:cNvPr>
          <p:cNvSpPr/>
          <p:nvPr/>
        </p:nvSpPr>
        <p:spPr>
          <a:xfrm>
            <a:off x="7177511" y="3335203"/>
            <a:ext cx="949919" cy="101911"/>
          </a:xfrm>
          <a:prstGeom prst="rect">
            <a:avLst/>
          </a:prstGeom>
          <a:solidFill>
            <a:srgbClr val="B3D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22" name="Picture 2">
            <a:extLst>
              <a:ext uri="{FF2B5EF4-FFF2-40B4-BE49-F238E27FC236}">
                <a16:creationId xmlns:a16="http://schemas.microsoft.com/office/drawing/2014/main" id="{94BC11F6-7FAA-4D2B-A715-065DDD95AF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65199" y="5829501"/>
            <a:ext cx="2287843" cy="101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9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BFDF82-7F46-A241-B0A3-99417587E7B6}"/>
              </a:ext>
            </a:extLst>
          </p:cNvPr>
          <p:cNvSpPr/>
          <p:nvPr/>
        </p:nvSpPr>
        <p:spPr>
          <a:xfrm>
            <a:off x="1524000" y="1875692"/>
            <a:ext cx="9144000" cy="3200400"/>
          </a:xfrm>
          <a:prstGeom prst="rect">
            <a:avLst/>
          </a:prstGeom>
          <a:solidFill>
            <a:srgbClr val="F3B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1B0FEF8F-B52C-C74C-94CB-005660922743}"/>
              </a:ext>
            </a:extLst>
          </p:cNvPr>
          <p:cNvSpPr txBox="1"/>
          <p:nvPr/>
        </p:nvSpPr>
        <p:spPr>
          <a:xfrm>
            <a:off x="4350170" y="457201"/>
            <a:ext cx="3491661" cy="769441"/>
          </a:xfrm>
          <a:prstGeom prst="rect">
            <a:avLst/>
          </a:prstGeom>
          <a:noFill/>
        </p:spPr>
        <p:txBody>
          <a:bodyPr wrap="none" rtlCol="0">
            <a:spAutoFit/>
          </a:bodyPr>
          <a:lstStyle/>
          <a:p>
            <a:r>
              <a:rPr lang="da-DK" sz="4400" dirty="0">
                <a:solidFill>
                  <a:schemeClr val="tx1">
                    <a:lumMod val="75000"/>
                    <a:lumOff val="25000"/>
                  </a:schemeClr>
                </a:solidFill>
                <a:latin typeface="Futura Medium" panose="020B0602020204020303" pitchFamily="34" charset="-79"/>
                <a:cs typeface="Futura Medium" panose="020B0602020204020303" pitchFamily="34" charset="-79"/>
              </a:rPr>
              <a:t>DILEMMAER</a:t>
            </a:r>
          </a:p>
        </p:txBody>
      </p:sp>
      <p:sp>
        <p:nvSpPr>
          <p:cNvPr id="11" name="Tekstfelt 10">
            <a:extLst>
              <a:ext uri="{FF2B5EF4-FFF2-40B4-BE49-F238E27FC236}">
                <a16:creationId xmlns:a16="http://schemas.microsoft.com/office/drawing/2014/main" id="{E4D21168-207A-7648-A84B-437FEEA98728}"/>
              </a:ext>
            </a:extLst>
          </p:cNvPr>
          <p:cNvSpPr txBox="1"/>
          <p:nvPr/>
        </p:nvSpPr>
        <p:spPr>
          <a:xfrm rot="20499552">
            <a:off x="5416847" y="3208423"/>
            <a:ext cx="2408845" cy="261610"/>
          </a:xfrm>
          <a:prstGeom prst="rect">
            <a:avLst/>
          </a:prstGeom>
          <a:noFill/>
        </p:spPr>
        <p:txBody>
          <a:bodyPr wrap="square" rtlCol="0">
            <a:spAutoFit/>
          </a:bodyPr>
          <a:lstStyle/>
          <a:p>
            <a:endParaRPr lang="da-DK" sz="1100" dirty="0">
              <a:solidFill>
                <a:schemeClr val="tx1">
                  <a:lumMod val="75000"/>
                  <a:lumOff val="25000"/>
                </a:schemeClr>
              </a:solidFill>
              <a:latin typeface="Futura Medium" panose="020B0602020204020303" pitchFamily="34" charset="-79"/>
              <a:cs typeface="Futura Medium" panose="020B0602020204020303" pitchFamily="34" charset="-79"/>
            </a:endParaRPr>
          </a:p>
        </p:txBody>
      </p:sp>
      <p:sp>
        <p:nvSpPr>
          <p:cNvPr id="8" name="Tekstfelt 7">
            <a:extLst>
              <a:ext uri="{FF2B5EF4-FFF2-40B4-BE49-F238E27FC236}">
                <a16:creationId xmlns:a16="http://schemas.microsoft.com/office/drawing/2014/main" id="{AEE18BA4-A187-AA42-9A65-F5678E410564}"/>
              </a:ext>
            </a:extLst>
          </p:cNvPr>
          <p:cNvSpPr txBox="1"/>
          <p:nvPr/>
        </p:nvSpPr>
        <p:spPr>
          <a:xfrm rot="705068">
            <a:off x="7872179" y="1959104"/>
            <a:ext cx="2326423" cy="253916"/>
          </a:xfrm>
          <a:prstGeom prst="rect">
            <a:avLst/>
          </a:prstGeom>
          <a:noFill/>
        </p:spPr>
        <p:txBody>
          <a:bodyPr wrap="square" rtlCol="0">
            <a:spAutoFit/>
          </a:bodyPr>
          <a:lstStyle/>
          <a:p>
            <a:endParaRPr lang="da-DK" sz="1050" dirty="0">
              <a:solidFill>
                <a:schemeClr val="tx1">
                  <a:lumMod val="75000"/>
                  <a:lumOff val="25000"/>
                </a:schemeClr>
              </a:solidFill>
              <a:latin typeface="Futura Medium" panose="020B0602020204020303" pitchFamily="34" charset="-79"/>
              <a:cs typeface="Futura Medium" panose="020B0602020204020303" pitchFamily="34" charset="-79"/>
            </a:endParaRPr>
          </a:p>
        </p:txBody>
      </p:sp>
      <p:sp>
        <p:nvSpPr>
          <p:cNvPr id="17" name="Rektangel 16">
            <a:extLst>
              <a:ext uri="{FF2B5EF4-FFF2-40B4-BE49-F238E27FC236}">
                <a16:creationId xmlns:a16="http://schemas.microsoft.com/office/drawing/2014/main" id="{5787B62F-9C37-4046-AD03-A8C8E597BB90}"/>
              </a:ext>
            </a:extLst>
          </p:cNvPr>
          <p:cNvSpPr/>
          <p:nvPr/>
        </p:nvSpPr>
        <p:spPr>
          <a:xfrm>
            <a:off x="1705815" y="2347102"/>
            <a:ext cx="3753511" cy="2800767"/>
          </a:xfrm>
          <a:prstGeom prst="rect">
            <a:avLst/>
          </a:prstGeom>
        </p:spPr>
        <p:txBody>
          <a:bodyPr wrap="square">
            <a:spAutoFit/>
          </a:bodyPr>
          <a:lstStyle/>
          <a:p>
            <a:pPr marL="342900" indent="-342900">
              <a:buClr>
                <a:schemeClr val="tx1">
                  <a:lumMod val="75000"/>
                  <a:lumOff val="25000"/>
                </a:schemeClr>
              </a:buClr>
              <a:buSzPct val="100000"/>
              <a:buBlip>
                <a:blip r:embed="rId3"/>
              </a:buBlip>
            </a:pPr>
            <a:r>
              <a:rPr lang="da-DK" sz="2400" dirty="0">
                <a:solidFill>
                  <a:schemeClr val="tx1">
                    <a:lumMod val="75000"/>
                    <a:lumOff val="25000"/>
                  </a:schemeClr>
                </a:solidFill>
                <a:latin typeface="Futura Medium" panose="020B0602020204020303" pitchFamily="34" charset="-79"/>
                <a:cs typeface="Futura Medium" panose="020B0602020204020303" pitchFamily="34" charset="-79"/>
              </a:rPr>
              <a:t>Gå i grupper af tre</a:t>
            </a:r>
          </a:p>
          <a:p>
            <a:pPr>
              <a:buClr>
                <a:schemeClr val="tx1">
                  <a:lumMod val="75000"/>
                  <a:lumOff val="25000"/>
                </a:schemeClr>
              </a:buClr>
              <a:buSzPct val="100000"/>
            </a:pPr>
            <a:endParaRPr lang="da-DK" sz="2400" dirty="0">
              <a:solidFill>
                <a:schemeClr val="tx1">
                  <a:lumMod val="75000"/>
                  <a:lumOff val="25000"/>
                </a:schemeClr>
              </a:solidFill>
              <a:latin typeface="Futura Medium" panose="020B0602020204020303" pitchFamily="34" charset="-79"/>
              <a:cs typeface="Futura Medium" panose="020B0602020204020303" pitchFamily="34" charset="-79"/>
            </a:endParaRPr>
          </a:p>
          <a:p>
            <a:pPr marL="342900" indent="-342900">
              <a:buClr>
                <a:schemeClr val="tx1">
                  <a:lumMod val="75000"/>
                  <a:lumOff val="25000"/>
                </a:schemeClr>
              </a:buClr>
              <a:buSzPct val="100000"/>
              <a:buBlip>
                <a:blip r:embed="rId3"/>
              </a:buBlip>
            </a:pPr>
            <a:r>
              <a:rPr lang="da-DK" sz="2400" dirty="0">
                <a:solidFill>
                  <a:schemeClr val="tx1">
                    <a:lumMod val="75000"/>
                    <a:lumOff val="25000"/>
                  </a:schemeClr>
                </a:solidFill>
                <a:latin typeface="Futura Medium" panose="020B0602020204020303" pitchFamily="34" charset="-79"/>
                <a:cs typeface="Futura Medium" panose="020B0602020204020303" pitchFamily="34" charset="-79"/>
              </a:rPr>
              <a:t>Læs dilemmaet højt </a:t>
            </a:r>
          </a:p>
          <a:p>
            <a:pPr marL="342900" indent="-342900">
              <a:buClr>
                <a:schemeClr val="tx1">
                  <a:lumMod val="75000"/>
                  <a:lumOff val="25000"/>
                </a:schemeClr>
              </a:buClr>
              <a:buSzPct val="100000"/>
              <a:buBlip>
                <a:blip r:embed="rId3"/>
              </a:buBlip>
            </a:pPr>
            <a:endParaRPr lang="da-DK" sz="2400" dirty="0">
              <a:solidFill>
                <a:schemeClr val="tx1">
                  <a:lumMod val="75000"/>
                  <a:lumOff val="25000"/>
                </a:schemeClr>
              </a:solidFill>
              <a:latin typeface="Futura Medium" panose="020B0602020204020303" pitchFamily="34" charset="-79"/>
              <a:cs typeface="Futura Medium" panose="020B0602020204020303" pitchFamily="34" charset="-79"/>
            </a:endParaRPr>
          </a:p>
          <a:p>
            <a:pPr marL="342900" indent="-342900">
              <a:buClr>
                <a:schemeClr val="tx1">
                  <a:lumMod val="75000"/>
                  <a:lumOff val="25000"/>
                </a:schemeClr>
              </a:buClr>
              <a:buSzPct val="100000"/>
              <a:buBlip>
                <a:blip r:embed="rId3"/>
              </a:buBlip>
            </a:pPr>
            <a:r>
              <a:rPr lang="da-DK" sz="2400" dirty="0">
                <a:solidFill>
                  <a:schemeClr val="tx1">
                    <a:lumMod val="75000"/>
                    <a:lumOff val="25000"/>
                  </a:schemeClr>
                </a:solidFill>
                <a:latin typeface="Futura Medium" panose="020B0602020204020303" pitchFamily="34" charset="-79"/>
                <a:cs typeface="Futura Medium" panose="020B0602020204020303" pitchFamily="34" charset="-79"/>
              </a:rPr>
              <a:t>Drøft spørgsmålene i gruppen</a:t>
            </a:r>
          </a:p>
          <a:p>
            <a:pPr marL="457200" indent="-457200">
              <a:buClr>
                <a:schemeClr val="tx2"/>
              </a:buClr>
              <a:buBlip>
                <a:blip r:embed="rId3"/>
              </a:buBlip>
            </a:pPr>
            <a:endParaRPr lang="da-DK" sz="3200" dirty="0"/>
          </a:p>
        </p:txBody>
      </p:sp>
      <p:sp>
        <p:nvSpPr>
          <p:cNvPr id="12" name="Tekstfelt 11">
            <a:extLst>
              <a:ext uri="{FF2B5EF4-FFF2-40B4-BE49-F238E27FC236}">
                <a16:creationId xmlns:a16="http://schemas.microsoft.com/office/drawing/2014/main" id="{2EEFC352-8B43-6242-B687-E97327CBB510}"/>
              </a:ext>
            </a:extLst>
          </p:cNvPr>
          <p:cNvSpPr txBox="1"/>
          <p:nvPr/>
        </p:nvSpPr>
        <p:spPr>
          <a:xfrm>
            <a:off x="7908055" y="3899418"/>
            <a:ext cx="2389510" cy="261610"/>
          </a:xfrm>
          <a:prstGeom prst="rect">
            <a:avLst/>
          </a:prstGeom>
          <a:noFill/>
        </p:spPr>
        <p:txBody>
          <a:bodyPr wrap="square" rtlCol="0">
            <a:spAutoFit/>
          </a:bodyPr>
          <a:lstStyle/>
          <a:p>
            <a:endParaRPr lang="da-DK" sz="1100" dirty="0">
              <a:solidFill>
                <a:schemeClr val="tx1">
                  <a:lumMod val="75000"/>
                  <a:lumOff val="25000"/>
                </a:schemeClr>
              </a:solidFill>
              <a:latin typeface="Futura Medium" panose="020B0602020204020303" pitchFamily="34" charset="-79"/>
              <a:cs typeface="Futura Medium" panose="020B0602020204020303" pitchFamily="34" charset="-79"/>
            </a:endParaRPr>
          </a:p>
        </p:txBody>
      </p:sp>
      <p:pic>
        <p:nvPicPr>
          <p:cNvPr id="3" name="Billede 2"/>
          <p:cNvPicPr>
            <a:picLocks noChangeAspect="1"/>
          </p:cNvPicPr>
          <p:nvPr/>
        </p:nvPicPr>
        <p:blipFill rotWithShape="1">
          <a:blip r:embed="rId4" cstate="print">
            <a:extLst>
              <a:ext uri="{28A0092B-C50C-407E-A947-70E740481C1C}">
                <a14:useLocalDpi xmlns:a14="http://schemas.microsoft.com/office/drawing/2010/main" val="0"/>
              </a:ext>
            </a:extLst>
          </a:blip>
          <a:srcRect t="20148" b="19783"/>
          <a:stretch/>
        </p:blipFill>
        <p:spPr>
          <a:xfrm rot="565582">
            <a:off x="5329322" y="4090848"/>
            <a:ext cx="4416595" cy="2272146"/>
          </a:xfrm>
          <a:prstGeom prst="rect">
            <a:avLst/>
          </a:prstGeom>
        </p:spPr>
      </p:pic>
      <p:pic>
        <p:nvPicPr>
          <p:cNvPr id="5" name="Billede 4"/>
          <p:cNvPicPr>
            <a:picLocks noChangeAspect="1"/>
          </p:cNvPicPr>
          <p:nvPr/>
        </p:nvPicPr>
        <p:blipFill rotWithShape="1">
          <a:blip r:embed="rId5" cstate="print">
            <a:extLst>
              <a:ext uri="{28A0092B-C50C-407E-A947-70E740481C1C}">
                <a14:useLocalDpi xmlns:a14="http://schemas.microsoft.com/office/drawing/2010/main" val="0"/>
              </a:ext>
            </a:extLst>
          </a:blip>
          <a:srcRect l="4780" t="24544" r="4780" b="27474"/>
          <a:stretch/>
        </p:blipFill>
        <p:spPr>
          <a:xfrm rot="21326886">
            <a:off x="5555697" y="1279550"/>
            <a:ext cx="4821383" cy="1814947"/>
          </a:xfrm>
          <a:prstGeom prst="rect">
            <a:avLst/>
          </a:prstGeom>
        </p:spPr>
      </p:pic>
      <p:pic>
        <p:nvPicPr>
          <p:cNvPr id="10" name="Picture 2">
            <a:extLst>
              <a:ext uri="{FF2B5EF4-FFF2-40B4-BE49-F238E27FC236}">
                <a16:creationId xmlns:a16="http://schemas.microsoft.com/office/drawing/2014/main" id="{225AC7AB-3A34-4FE8-AF51-9792E37978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65199" y="5829501"/>
            <a:ext cx="2287843" cy="101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240999"/>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3107</Words>
  <Application>Microsoft Office PowerPoint</Application>
  <PresentationFormat>Widescreen</PresentationFormat>
  <Paragraphs>214</Paragraphs>
  <Slides>12</Slides>
  <Notes>12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12</vt:i4>
      </vt:variant>
    </vt:vector>
  </HeadingPairs>
  <TitlesOfParts>
    <vt:vector size="18" baseType="lpstr">
      <vt:lpstr>Arial</vt:lpstr>
      <vt:lpstr>Calibri</vt:lpstr>
      <vt:lpstr>Calibri Light</vt:lpstr>
      <vt:lpstr>Futura Medium</vt:lpstr>
      <vt:lpstr>Wingdings</vt:lpstr>
      <vt:lpstr>Office-tema</vt:lpstr>
      <vt:lpstr>SUNDHED OG LUNGER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SUNDHED OG LUNGER</dc:title>
  <dc:creator>Mathilde Holm Hvidt</dc:creator>
  <cp:lastModifiedBy>Una Arnbjørn, Sundhed, Liv og Arbejdsliv</cp:lastModifiedBy>
  <cp:revision>23</cp:revision>
  <cp:lastPrinted>2019-05-28T08:35:17Z</cp:lastPrinted>
  <dcterms:created xsi:type="dcterms:W3CDTF">2019-03-14T10:22:18Z</dcterms:created>
  <dcterms:modified xsi:type="dcterms:W3CDTF">2020-04-03T10:31:12Z</dcterms:modified>
</cp:coreProperties>
</file>